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sldIdLst>
    <p:sldId id="256" r:id="rId6"/>
    <p:sldId id="257" r:id="rId7"/>
    <p:sldId id="272" r:id="rId8"/>
    <p:sldId id="269" r:id="rId9"/>
    <p:sldId id="274" r:id="rId10"/>
    <p:sldId id="275" r:id="rId11"/>
    <p:sldId id="281" r:id="rId12"/>
    <p:sldId id="282" r:id="rId13"/>
    <p:sldId id="280" r:id="rId14"/>
    <p:sldId id="271" r:id="rId15"/>
    <p:sldId id="308" r:id="rId16"/>
    <p:sldId id="310" r:id="rId17"/>
    <p:sldId id="311" r:id="rId18"/>
    <p:sldId id="312" r:id="rId19"/>
    <p:sldId id="313" r:id="rId20"/>
    <p:sldId id="314" r:id="rId21"/>
    <p:sldId id="270" r:id="rId22"/>
    <p:sldId id="286" r:id="rId23"/>
    <p:sldId id="287" r:id="rId24"/>
    <p:sldId id="288" r:id="rId25"/>
    <p:sldId id="289" r:id="rId26"/>
    <p:sldId id="290" r:id="rId27"/>
    <p:sldId id="291" r:id="rId28"/>
    <p:sldId id="292" r:id="rId29"/>
    <p:sldId id="293" r:id="rId30"/>
    <p:sldId id="294" r:id="rId31"/>
    <p:sldId id="295" r:id="rId32"/>
    <p:sldId id="279" r:id="rId33"/>
    <p:sldId id="296" r:id="rId34"/>
    <p:sldId id="298" r:id="rId35"/>
    <p:sldId id="299" r:id="rId3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548D"/>
    <a:srgbClr val="E30613"/>
    <a:srgbClr val="FEDA1F"/>
    <a:srgbClr val="FBDB4E"/>
    <a:srgbClr val="D02E26"/>
    <a:srgbClr val="3A538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A4E9FB-1509-437D-BFF3-9762DF4083E5}" v="61" dt="2024-10-23T08:44:46.3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4"/>
    <p:restoredTop sz="96327"/>
  </p:normalViewPr>
  <p:slideViewPr>
    <p:cSldViewPr snapToGrid="0">
      <p:cViewPr varScale="1">
        <p:scale>
          <a:sx n="82" d="100"/>
          <a:sy n="82" d="100"/>
        </p:scale>
        <p:origin x="586" y="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21" Type="http://schemas.openxmlformats.org/officeDocument/2006/relationships/slide" Target="slides/slide16.xml"/><Relationship Id="rId34" Type="http://schemas.openxmlformats.org/officeDocument/2006/relationships/slide" Target="slides/slide29.xml"/><Relationship Id="rId42"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ef Mertens (Huis voor de Kunsten Limburg)" userId="aa6daf25-78d3-42df-9bba-b5d336a83282" providerId="ADAL" clId="{70A4E9FB-1509-437D-BFF3-9762DF4083E5}"/>
    <pc:docChg chg="undo redo custSel modSld">
      <pc:chgData name="Zef Mertens (Huis voor de Kunsten Limburg)" userId="aa6daf25-78d3-42df-9bba-b5d336a83282" providerId="ADAL" clId="{70A4E9FB-1509-437D-BFF3-9762DF4083E5}" dt="2024-10-23T08:44:57.034" v="62" actId="1076"/>
      <pc:docMkLst>
        <pc:docMk/>
      </pc:docMkLst>
      <pc:sldChg chg="addSp modSp mod">
        <pc:chgData name="Zef Mertens (Huis voor de Kunsten Limburg)" userId="aa6daf25-78d3-42df-9bba-b5d336a83282" providerId="ADAL" clId="{70A4E9FB-1509-437D-BFF3-9762DF4083E5}" dt="2024-10-23T08:42:41.211" v="34" actId="1076"/>
        <pc:sldMkLst>
          <pc:docMk/>
          <pc:sldMk cId="3057087416" sldId="272"/>
        </pc:sldMkLst>
        <pc:picChg chg="add mod">
          <ac:chgData name="Zef Mertens (Huis voor de Kunsten Limburg)" userId="aa6daf25-78d3-42df-9bba-b5d336a83282" providerId="ADAL" clId="{70A4E9FB-1509-437D-BFF3-9762DF4083E5}" dt="2024-10-23T08:42:41.211" v="34" actId="1076"/>
          <ac:picMkLst>
            <pc:docMk/>
            <pc:sldMk cId="3057087416" sldId="272"/>
            <ac:picMk id="5" creationId="{5C71C8D9-9C43-C2B3-948A-025C5A587238}"/>
          </ac:picMkLst>
        </pc:picChg>
      </pc:sldChg>
      <pc:sldChg chg="addSp delSp modSp mod">
        <pc:chgData name="Zef Mertens (Huis voor de Kunsten Limburg)" userId="aa6daf25-78d3-42df-9bba-b5d336a83282" providerId="ADAL" clId="{70A4E9FB-1509-437D-BFF3-9762DF4083E5}" dt="2024-10-23T08:44:57.034" v="62" actId="1076"/>
        <pc:sldMkLst>
          <pc:docMk/>
          <pc:sldMk cId="1253684525" sldId="279"/>
        </pc:sldMkLst>
        <pc:picChg chg="add mod">
          <ac:chgData name="Zef Mertens (Huis voor de Kunsten Limburg)" userId="aa6daf25-78d3-42df-9bba-b5d336a83282" providerId="ADAL" clId="{70A4E9FB-1509-437D-BFF3-9762DF4083E5}" dt="2024-10-23T07:21:00.697" v="9" actId="1076"/>
          <ac:picMkLst>
            <pc:docMk/>
            <pc:sldMk cId="1253684525" sldId="279"/>
            <ac:picMk id="2" creationId="{A8B24D50-9F71-4571-6F35-D465CC92A2D1}"/>
          </ac:picMkLst>
        </pc:picChg>
        <pc:picChg chg="add mod">
          <ac:chgData name="Zef Mertens (Huis voor de Kunsten Limburg)" userId="aa6daf25-78d3-42df-9bba-b5d336a83282" providerId="ADAL" clId="{70A4E9FB-1509-437D-BFF3-9762DF4083E5}" dt="2024-10-23T07:21:00.697" v="9" actId="1076"/>
          <ac:picMkLst>
            <pc:docMk/>
            <pc:sldMk cId="1253684525" sldId="279"/>
            <ac:picMk id="9" creationId="{74A050AE-F032-0C73-B89F-0632E0E538D5}"/>
          </ac:picMkLst>
        </pc:picChg>
        <pc:picChg chg="add mod">
          <ac:chgData name="Zef Mertens (Huis voor de Kunsten Limburg)" userId="aa6daf25-78d3-42df-9bba-b5d336a83282" providerId="ADAL" clId="{70A4E9FB-1509-437D-BFF3-9762DF4083E5}" dt="2024-10-23T08:42:43.715" v="35" actId="1076"/>
          <ac:picMkLst>
            <pc:docMk/>
            <pc:sldMk cId="1253684525" sldId="279"/>
            <ac:picMk id="10" creationId="{9B479949-F012-BC08-38FA-ECC5612BC9A0}"/>
          </ac:picMkLst>
        </pc:picChg>
        <pc:picChg chg="add del mod">
          <ac:chgData name="Zef Mertens (Huis voor de Kunsten Limburg)" userId="aa6daf25-78d3-42df-9bba-b5d336a83282" providerId="ADAL" clId="{70A4E9FB-1509-437D-BFF3-9762DF4083E5}" dt="2024-10-23T08:44:34.846" v="60" actId="478"/>
          <ac:picMkLst>
            <pc:docMk/>
            <pc:sldMk cId="1253684525" sldId="279"/>
            <ac:picMk id="11" creationId="{6D942514-CCDC-DE79-C8D6-ACA294DC2AD2}"/>
          </ac:picMkLst>
        </pc:picChg>
        <pc:picChg chg="add del mod">
          <ac:chgData name="Zef Mertens (Huis voor de Kunsten Limburg)" userId="aa6daf25-78d3-42df-9bba-b5d336a83282" providerId="ADAL" clId="{70A4E9FB-1509-437D-BFF3-9762DF4083E5}" dt="2024-10-23T08:43:56.563" v="52" actId="478"/>
          <ac:picMkLst>
            <pc:docMk/>
            <pc:sldMk cId="1253684525" sldId="279"/>
            <ac:picMk id="14" creationId="{94981DC5-2C13-4FB1-2DC4-B37A7AE580A0}"/>
          </ac:picMkLst>
        </pc:picChg>
        <pc:picChg chg="add del mod">
          <ac:chgData name="Zef Mertens (Huis voor de Kunsten Limburg)" userId="aa6daf25-78d3-42df-9bba-b5d336a83282" providerId="ADAL" clId="{70A4E9FB-1509-437D-BFF3-9762DF4083E5}" dt="2024-10-23T08:44:33.152" v="59" actId="478"/>
          <ac:picMkLst>
            <pc:docMk/>
            <pc:sldMk cId="1253684525" sldId="279"/>
            <ac:picMk id="16" creationId="{1E825E31-72C7-1710-D46B-460359FC50E0}"/>
          </ac:picMkLst>
        </pc:picChg>
        <pc:picChg chg="add mod">
          <ac:chgData name="Zef Mertens (Huis voor de Kunsten Limburg)" userId="aa6daf25-78d3-42df-9bba-b5d336a83282" providerId="ADAL" clId="{70A4E9FB-1509-437D-BFF3-9762DF4083E5}" dt="2024-10-23T08:44:57.034" v="62" actId="1076"/>
          <ac:picMkLst>
            <pc:docMk/>
            <pc:sldMk cId="1253684525" sldId="279"/>
            <ac:picMk id="17" creationId="{B7417F20-5E9A-DC1D-9F8E-D17C14D1A581}"/>
          </ac:picMkLst>
        </pc:picChg>
      </pc:sldChg>
    </pc:docChg>
  </pc:docChgLst>
  <pc:docChgLst>
    <pc:chgData name="Stefanie Steinhauer-Ramachers (Huis voor de Kunsten Limburg)" userId="c0cd8a5d-2605-43e8-930a-f63d2dafddcc" providerId="ADAL" clId="{EB2DB4F6-5161-4DBB-9864-F667AF4241FD}"/>
    <pc:docChg chg="custSel modSld">
      <pc:chgData name="Stefanie Steinhauer-Ramachers (Huis voor de Kunsten Limburg)" userId="c0cd8a5d-2605-43e8-930a-f63d2dafddcc" providerId="ADAL" clId="{EB2DB4F6-5161-4DBB-9864-F667AF4241FD}" dt="2024-10-23T12:02:40.741" v="0" actId="478"/>
      <pc:docMkLst>
        <pc:docMk/>
      </pc:docMkLst>
      <pc:sldChg chg="delSp mod">
        <pc:chgData name="Stefanie Steinhauer-Ramachers (Huis voor de Kunsten Limburg)" userId="c0cd8a5d-2605-43e8-930a-f63d2dafddcc" providerId="ADAL" clId="{EB2DB4F6-5161-4DBB-9864-F667AF4241FD}" dt="2024-10-23T12:02:40.741" v="0" actId="478"/>
        <pc:sldMkLst>
          <pc:docMk/>
          <pc:sldMk cId="3368006522" sldId="257"/>
        </pc:sldMkLst>
        <pc:spChg chg="del">
          <ac:chgData name="Stefanie Steinhauer-Ramachers (Huis voor de Kunsten Limburg)" userId="c0cd8a5d-2605-43e8-930a-f63d2dafddcc" providerId="ADAL" clId="{EB2DB4F6-5161-4DBB-9864-F667AF4241FD}" dt="2024-10-23T12:02:40.741" v="0" actId="478"/>
          <ac:spMkLst>
            <pc:docMk/>
            <pc:sldMk cId="3368006522" sldId="257"/>
            <ac:spMk id="2" creationId="{0D3A998B-E04C-8AF3-B9B1-7810B6A7D12D}"/>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7DD6A9-4F6A-F026-FBCA-0466D45F814F}"/>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4BB1A19A-8825-D346-9264-DAD330CD5A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3F7E8AB2-189F-D025-1961-937A92D242A6}"/>
              </a:ext>
            </a:extLst>
          </p:cNvPr>
          <p:cNvSpPr>
            <a:spLocks noGrp="1"/>
          </p:cNvSpPr>
          <p:nvPr>
            <p:ph type="dt" sz="half" idx="10"/>
          </p:nvPr>
        </p:nvSpPr>
        <p:spPr/>
        <p:txBody>
          <a:bodyPr/>
          <a:lstStyle/>
          <a:p>
            <a:fld id="{5CDE34C2-E3EF-9147-9098-D1657F266EC5}" type="datetimeFigureOut">
              <a:rPr lang="nl-NL" smtClean="0"/>
              <a:t>23-10-2024</a:t>
            </a:fld>
            <a:endParaRPr lang="nl-NL"/>
          </a:p>
        </p:txBody>
      </p:sp>
      <p:sp>
        <p:nvSpPr>
          <p:cNvPr id="5" name="Tijdelijke aanduiding voor voettekst 4">
            <a:extLst>
              <a:ext uri="{FF2B5EF4-FFF2-40B4-BE49-F238E27FC236}">
                <a16:creationId xmlns:a16="http://schemas.microsoft.com/office/drawing/2014/main" id="{3523053C-C151-9BC7-9307-8CACE482092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1A3FE0E-BE14-A621-6CDE-0D2E74BEF7C2}"/>
              </a:ext>
            </a:extLst>
          </p:cNvPr>
          <p:cNvSpPr>
            <a:spLocks noGrp="1"/>
          </p:cNvSpPr>
          <p:nvPr>
            <p:ph type="sldNum" sz="quarter" idx="12"/>
          </p:nvPr>
        </p:nvSpPr>
        <p:spPr/>
        <p:txBody>
          <a:bodyPr/>
          <a:lstStyle/>
          <a:p>
            <a:fld id="{FB5C2FC0-6DBE-FF4D-8ECF-2379377F4025}" type="slidenum">
              <a:rPr lang="nl-NL" smtClean="0"/>
              <a:t>‹nr.›</a:t>
            </a:fld>
            <a:endParaRPr lang="nl-NL"/>
          </a:p>
        </p:txBody>
      </p:sp>
    </p:spTree>
    <p:extLst>
      <p:ext uri="{BB962C8B-B14F-4D97-AF65-F5344CB8AC3E}">
        <p14:creationId xmlns:p14="http://schemas.microsoft.com/office/powerpoint/2010/main" val="3422634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E55580-C54E-E27F-4E76-124605543D84}"/>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2BB28D25-29A8-290E-9C51-CC8DE7E1D3D1}"/>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0F75F39-38A8-8E53-2901-7CE73DD1FC97}"/>
              </a:ext>
            </a:extLst>
          </p:cNvPr>
          <p:cNvSpPr>
            <a:spLocks noGrp="1"/>
          </p:cNvSpPr>
          <p:nvPr>
            <p:ph type="dt" sz="half" idx="10"/>
          </p:nvPr>
        </p:nvSpPr>
        <p:spPr/>
        <p:txBody>
          <a:bodyPr/>
          <a:lstStyle/>
          <a:p>
            <a:fld id="{5CDE34C2-E3EF-9147-9098-D1657F266EC5}" type="datetimeFigureOut">
              <a:rPr lang="nl-NL" smtClean="0"/>
              <a:t>23-10-2024</a:t>
            </a:fld>
            <a:endParaRPr lang="nl-NL"/>
          </a:p>
        </p:txBody>
      </p:sp>
      <p:sp>
        <p:nvSpPr>
          <p:cNvPr id="5" name="Tijdelijke aanduiding voor voettekst 4">
            <a:extLst>
              <a:ext uri="{FF2B5EF4-FFF2-40B4-BE49-F238E27FC236}">
                <a16:creationId xmlns:a16="http://schemas.microsoft.com/office/drawing/2014/main" id="{7C607AE5-163F-92AC-0383-9631BD802FE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5B92835-2402-890C-EF0E-9855F80998DD}"/>
              </a:ext>
            </a:extLst>
          </p:cNvPr>
          <p:cNvSpPr>
            <a:spLocks noGrp="1"/>
          </p:cNvSpPr>
          <p:nvPr>
            <p:ph type="sldNum" sz="quarter" idx="12"/>
          </p:nvPr>
        </p:nvSpPr>
        <p:spPr/>
        <p:txBody>
          <a:bodyPr/>
          <a:lstStyle/>
          <a:p>
            <a:fld id="{FB5C2FC0-6DBE-FF4D-8ECF-2379377F4025}" type="slidenum">
              <a:rPr lang="nl-NL" smtClean="0"/>
              <a:t>‹nr.›</a:t>
            </a:fld>
            <a:endParaRPr lang="nl-NL"/>
          </a:p>
        </p:txBody>
      </p:sp>
    </p:spTree>
    <p:extLst>
      <p:ext uri="{BB962C8B-B14F-4D97-AF65-F5344CB8AC3E}">
        <p14:creationId xmlns:p14="http://schemas.microsoft.com/office/powerpoint/2010/main" val="340320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18116581-26FC-5576-4836-03E69F359D74}"/>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2959BFFF-8C5B-A7E0-87A0-92A839CB75A9}"/>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153B5A5-E9D2-9036-04ED-7C724D16F97A}"/>
              </a:ext>
            </a:extLst>
          </p:cNvPr>
          <p:cNvSpPr>
            <a:spLocks noGrp="1"/>
          </p:cNvSpPr>
          <p:nvPr>
            <p:ph type="dt" sz="half" idx="10"/>
          </p:nvPr>
        </p:nvSpPr>
        <p:spPr/>
        <p:txBody>
          <a:bodyPr/>
          <a:lstStyle/>
          <a:p>
            <a:fld id="{5CDE34C2-E3EF-9147-9098-D1657F266EC5}" type="datetimeFigureOut">
              <a:rPr lang="nl-NL" smtClean="0"/>
              <a:t>23-10-2024</a:t>
            </a:fld>
            <a:endParaRPr lang="nl-NL"/>
          </a:p>
        </p:txBody>
      </p:sp>
      <p:sp>
        <p:nvSpPr>
          <p:cNvPr id="5" name="Tijdelijke aanduiding voor voettekst 4">
            <a:extLst>
              <a:ext uri="{FF2B5EF4-FFF2-40B4-BE49-F238E27FC236}">
                <a16:creationId xmlns:a16="http://schemas.microsoft.com/office/drawing/2014/main" id="{ABAFB6D2-B755-5A4E-7886-1F66A13B653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5DC1D5A-BA3D-3B4F-7BB5-0B719E8DADC2}"/>
              </a:ext>
            </a:extLst>
          </p:cNvPr>
          <p:cNvSpPr>
            <a:spLocks noGrp="1"/>
          </p:cNvSpPr>
          <p:nvPr>
            <p:ph type="sldNum" sz="quarter" idx="12"/>
          </p:nvPr>
        </p:nvSpPr>
        <p:spPr/>
        <p:txBody>
          <a:bodyPr/>
          <a:lstStyle/>
          <a:p>
            <a:fld id="{FB5C2FC0-6DBE-FF4D-8ECF-2379377F4025}" type="slidenum">
              <a:rPr lang="nl-NL" smtClean="0"/>
              <a:t>‹nr.›</a:t>
            </a:fld>
            <a:endParaRPr lang="nl-NL"/>
          </a:p>
        </p:txBody>
      </p:sp>
    </p:spTree>
    <p:extLst>
      <p:ext uri="{BB962C8B-B14F-4D97-AF65-F5344CB8AC3E}">
        <p14:creationId xmlns:p14="http://schemas.microsoft.com/office/powerpoint/2010/main" val="1125483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16ACFD-5D4A-13ED-B192-A525D313DAF1}"/>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4ECACF26-05CB-CEA0-ACEF-43279D6249CD}"/>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B0103C1-7A7B-7E56-476C-4E46AC0BC118}"/>
              </a:ext>
            </a:extLst>
          </p:cNvPr>
          <p:cNvSpPr>
            <a:spLocks noGrp="1"/>
          </p:cNvSpPr>
          <p:nvPr>
            <p:ph type="dt" sz="half" idx="10"/>
          </p:nvPr>
        </p:nvSpPr>
        <p:spPr/>
        <p:txBody>
          <a:bodyPr/>
          <a:lstStyle/>
          <a:p>
            <a:fld id="{5CDE34C2-E3EF-9147-9098-D1657F266EC5}" type="datetimeFigureOut">
              <a:rPr lang="nl-NL" smtClean="0"/>
              <a:t>23-10-2024</a:t>
            </a:fld>
            <a:endParaRPr lang="nl-NL"/>
          </a:p>
        </p:txBody>
      </p:sp>
      <p:sp>
        <p:nvSpPr>
          <p:cNvPr id="5" name="Tijdelijke aanduiding voor voettekst 4">
            <a:extLst>
              <a:ext uri="{FF2B5EF4-FFF2-40B4-BE49-F238E27FC236}">
                <a16:creationId xmlns:a16="http://schemas.microsoft.com/office/drawing/2014/main" id="{482E7500-5F9E-C8B9-7425-9DF333818F9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B828C3B-C903-05C6-0E5A-8AF5A55D47F6}"/>
              </a:ext>
            </a:extLst>
          </p:cNvPr>
          <p:cNvSpPr>
            <a:spLocks noGrp="1"/>
          </p:cNvSpPr>
          <p:nvPr>
            <p:ph type="sldNum" sz="quarter" idx="12"/>
          </p:nvPr>
        </p:nvSpPr>
        <p:spPr/>
        <p:txBody>
          <a:bodyPr/>
          <a:lstStyle/>
          <a:p>
            <a:fld id="{FB5C2FC0-6DBE-FF4D-8ECF-2379377F4025}" type="slidenum">
              <a:rPr lang="nl-NL" smtClean="0"/>
              <a:t>‹nr.›</a:t>
            </a:fld>
            <a:endParaRPr lang="nl-NL"/>
          </a:p>
        </p:txBody>
      </p:sp>
    </p:spTree>
    <p:extLst>
      <p:ext uri="{BB962C8B-B14F-4D97-AF65-F5344CB8AC3E}">
        <p14:creationId xmlns:p14="http://schemas.microsoft.com/office/powerpoint/2010/main" val="1680378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AFD8A-A99A-B540-5DAD-3BD70ED0FFF5}"/>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7A078275-7157-396C-4BFD-0CED48A27CA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BDFCDA38-C8F3-DE81-E4CC-D2D18A926D08}"/>
              </a:ext>
            </a:extLst>
          </p:cNvPr>
          <p:cNvSpPr>
            <a:spLocks noGrp="1"/>
          </p:cNvSpPr>
          <p:nvPr>
            <p:ph type="dt" sz="half" idx="10"/>
          </p:nvPr>
        </p:nvSpPr>
        <p:spPr/>
        <p:txBody>
          <a:bodyPr/>
          <a:lstStyle/>
          <a:p>
            <a:fld id="{5CDE34C2-E3EF-9147-9098-D1657F266EC5}" type="datetimeFigureOut">
              <a:rPr lang="nl-NL" smtClean="0"/>
              <a:t>23-10-2024</a:t>
            </a:fld>
            <a:endParaRPr lang="nl-NL"/>
          </a:p>
        </p:txBody>
      </p:sp>
      <p:sp>
        <p:nvSpPr>
          <p:cNvPr id="5" name="Tijdelijke aanduiding voor voettekst 4">
            <a:extLst>
              <a:ext uri="{FF2B5EF4-FFF2-40B4-BE49-F238E27FC236}">
                <a16:creationId xmlns:a16="http://schemas.microsoft.com/office/drawing/2014/main" id="{9CFAC721-83ED-F65A-3973-66DEA81F943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4E17495-E138-ADF8-08DD-D249679AFF51}"/>
              </a:ext>
            </a:extLst>
          </p:cNvPr>
          <p:cNvSpPr>
            <a:spLocks noGrp="1"/>
          </p:cNvSpPr>
          <p:nvPr>
            <p:ph type="sldNum" sz="quarter" idx="12"/>
          </p:nvPr>
        </p:nvSpPr>
        <p:spPr/>
        <p:txBody>
          <a:bodyPr/>
          <a:lstStyle/>
          <a:p>
            <a:fld id="{FB5C2FC0-6DBE-FF4D-8ECF-2379377F4025}" type="slidenum">
              <a:rPr lang="nl-NL" smtClean="0"/>
              <a:t>‹nr.›</a:t>
            </a:fld>
            <a:endParaRPr lang="nl-NL"/>
          </a:p>
        </p:txBody>
      </p:sp>
    </p:spTree>
    <p:extLst>
      <p:ext uri="{BB962C8B-B14F-4D97-AF65-F5344CB8AC3E}">
        <p14:creationId xmlns:p14="http://schemas.microsoft.com/office/powerpoint/2010/main" val="4208108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AE0CDB-A130-878A-FC97-51FD17B4682D}"/>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FC4040FD-BC97-3664-FE09-6B7CBF2EA6AB}"/>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A6D4F744-CF19-059E-21A7-8AD222E748A7}"/>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42C79B1B-6CD4-EA36-651B-4375BBA57289}"/>
              </a:ext>
            </a:extLst>
          </p:cNvPr>
          <p:cNvSpPr>
            <a:spLocks noGrp="1"/>
          </p:cNvSpPr>
          <p:nvPr>
            <p:ph type="dt" sz="half" idx="10"/>
          </p:nvPr>
        </p:nvSpPr>
        <p:spPr/>
        <p:txBody>
          <a:bodyPr/>
          <a:lstStyle/>
          <a:p>
            <a:fld id="{5CDE34C2-E3EF-9147-9098-D1657F266EC5}" type="datetimeFigureOut">
              <a:rPr lang="nl-NL" smtClean="0"/>
              <a:t>23-10-2024</a:t>
            </a:fld>
            <a:endParaRPr lang="nl-NL"/>
          </a:p>
        </p:txBody>
      </p:sp>
      <p:sp>
        <p:nvSpPr>
          <p:cNvPr id="6" name="Tijdelijke aanduiding voor voettekst 5">
            <a:extLst>
              <a:ext uri="{FF2B5EF4-FFF2-40B4-BE49-F238E27FC236}">
                <a16:creationId xmlns:a16="http://schemas.microsoft.com/office/drawing/2014/main" id="{CCB9DAC2-A9C9-7155-60BA-C972F0773750}"/>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6310B40E-19BC-6BE4-8B6D-A9C1F3032FD9}"/>
              </a:ext>
            </a:extLst>
          </p:cNvPr>
          <p:cNvSpPr>
            <a:spLocks noGrp="1"/>
          </p:cNvSpPr>
          <p:nvPr>
            <p:ph type="sldNum" sz="quarter" idx="12"/>
          </p:nvPr>
        </p:nvSpPr>
        <p:spPr/>
        <p:txBody>
          <a:bodyPr/>
          <a:lstStyle/>
          <a:p>
            <a:fld id="{FB5C2FC0-6DBE-FF4D-8ECF-2379377F4025}" type="slidenum">
              <a:rPr lang="nl-NL" smtClean="0"/>
              <a:t>‹nr.›</a:t>
            </a:fld>
            <a:endParaRPr lang="nl-NL"/>
          </a:p>
        </p:txBody>
      </p:sp>
    </p:spTree>
    <p:extLst>
      <p:ext uri="{BB962C8B-B14F-4D97-AF65-F5344CB8AC3E}">
        <p14:creationId xmlns:p14="http://schemas.microsoft.com/office/powerpoint/2010/main" val="3876643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F87ACF-5ED8-9050-076F-E4675737C46C}"/>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690ADE3B-EFD8-A91B-D651-5AC900ACD4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A9F932E3-AA73-E727-6707-5E85A5784D2B}"/>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394B7C43-85FE-CE25-9B46-D46A9CC8698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C344CE60-29F8-95CA-4C1A-BAE71B868973}"/>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0CD81F29-E51C-D2C7-3210-7D2516E4D2D4}"/>
              </a:ext>
            </a:extLst>
          </p:cNvPr>
          <p:cNvSpPr>
            <a:spLocks noGrp="1"/>
          </p:cNvSpPr>
          <p:nvPr>
            <p:ph type="dt" sz="half" idx="10"/>
          </p:nvPr>
        </p:nvSpPr>
        <p:spPr/>
        <p:txBody>
          <a:bodyPr/>
          <a:lstStyle/>
          <a:p>
            <a:fld id="{5CDE34C2-E3EF-9147-9098-D1657F266EC5}" type="datetimeFigureOut">
              <a:rPr lang="nl-NL" smtClean="0"/>
              <a:t>23-10-2024</a:t>
            </a:fld>
            <a:endParaRPr lang="nl-NL"/>
          </a:p>
        </p:txBody>
      </p:sp>
      <p:sp>
        <p:nvSpPr>
          <p:cNvPr id="8" name="Tijdelijke aanduiding voor voettekst 7">
            <a:extLst>
              <a:ext uri="{FF2B5EF4-FFF2-40B4-BE49-F238E27FC236}">
                <a16:creationId xmlns:a16="http://schemas.microsoft.com/office/drawing/2014/main" id="{81226947-37F8-67F7-E9E5-77E9C284C0B5}"/>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9353CD76-9CED-0F8E-A8D7-788668629663}"/>
              </a:ext>
            </a:extLst>
          </p:cNvPr>
          <p:cNvSpPr>
            <a:spLocks noGrp="1"/>
          </p:cNvSpPr>
          <p:nvPr>
            <p:ph type="sldNum" sz="quarter" idx="12"/>
          </p:nvPr>
        </p:nvSpPr>
        <p:spPr/>
        <p:txBody>
          <a:bodyPr/>
          <a:lstStyle/>
          <a:p>
            <a:fld id="{FB5C2FC0-6DBE-FF4D-8ECF-2379377F4025}" type="slidenum">
              <a:rPr lang="nl-NL" smtClean="0"/>
              <a:t>‹nr.›</a:t>
            </a:fld>
            <a:endParaRPr lang="nl-NL"/>
          </a:p>
        </p:txBody>
      </p:sp>
    </p:spTree>
    <p:extLst>
      <p:ext uri="{BB962C8B-B14F-4D97-AF65-F5344CB8AC3E}">
        <p14:creationId xmlns:p14="http://schemas.microsoft.com/office/powerpoint/2010/main" val="42583876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6F6C3B-D66B-E5E7-5AC5-C06482587FED}"/>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DC833423-C9C2-3FF9-4962-66E407766B1B}"/>
              </a:ext>
            </a:extLst>
          </p:cNvPr>
          <p:cNvSpPr>
            <a:spLocks noGrp="1"/>
          </p:cNvSpPr>
          <p:nvPr>
            <p:ph type="dt" sz="half" idx="10"/>
          </p:nvPr>
        </p:nvSpPr>
        <p:spPr/>
        <p:txBody>
          <a:bodyPr/>
          <a:lstStyle/>
          <a:p>
            <a:fld id="{5CDE34C2-E3EF-9147-9098-D1657F266EC5}" type="datetimeFigureOut">
              <a:rPr lang="nl-NL" smtClean="0"/>
              <a:t>23-10-2024</a:t>
            </a:fld>
            <a:endParaRPr lang="nl-NL"/>
          </a:p>
        </p:txBody>
      </p:sp>
      <p:sp>
        <p:nvSpPr>
          <p:cNvPr id="4" name="Tijdelijke aanduiding voor voettekst 3">
            <a:extLst>
              <a:ext uri="{FF2B5EF4-FFF2-40B4-BE49-F238E27FC236}">
                <a16:creationId xmlns:a16="http://schemas.microsoft.com/office/drawing/2014/main" id="{B2771B9F-434A-A572-225F-C006C00CB189}"/>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B24203AB-FEF8-E60C-D268-46F5DB5257E2}"/>
              </a:ext>
            </a:extLst>
          </p:cNvPr>
          <p:cNvSpPr>
            <a:spLocks noGrp="1"/>
          </p:cNvSpPr>
          <p:nvPr>
            <p:ph type="sldNum" sz="quarter" idx="12"/>
          </p:nvPr>
        </p:nvSpPr>
        <p:spPr/>
        <p:txBody>
          <a:bodyPr/>
          <a:lstStyle/>
          <a:p>
            <a:fld id="{FB5C2FC0-6DBE-FF4D-8ECF-2379377F4025}" type="slidenum">
              <a:rPr lang="nl-NL" smtClean="0"/>
              <a:t>‹nr.›</a:t>
            </a:fld>
            <a:endParaRPr lang="nl-NL"/>
          </a:p>
        </p:txBody>
      </p:sp>
    </p:spTree>
    <p:extLst>
      <p:ext uri="{BB962C8B-B14F-4D97-AF65-F5344CB8AC3E}">
        <p14:creationId xmlns:p14="http://schemas.microsoft.com/office/powerpoint/2010/main" val="3013472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01C9C042-2984-58C9-D820-1FBA06E01599}"/>
              </a:ext>
            </a:extLst>
          </p:cNvPr>
          <p:cNvSpPr>
            <a:spLocks noGrp="1"/>
          </p:cNvSpPr>
          <p:nvPr>
            <p:ph type="dt" sz="half" idx="10"/>
          </p:nvPr>
        </p:nvSpPr>
        <p:spPr/>
        <p:txBody>
          <a:bodyPr/>
          <a:lstStyle/>
          <a:p>
            <a:fld id="{5CDE34C2-E3EF-9147-9098-D1657F266EC5}" type="datetimeFigureOut">
              <a:rPr lang="nl-NL" smtClean="0"/>
              <a:t>23-10-2024</a:t>
            </a:fld>
            <a:endParaRPr lang="nl-NL"/>
          </a:p>
        </p:txBody>
      </p:sp>
      <p:sp>
        <p:nvSpPr>
          <p:cNvPr id="3" name="Tijdelijke aanduiding voor voettekst 2">
            <a:extLst>
              <a:ext uri="{FF2B5EF4-FFF2-40B4-BE49-F238E27FC236}">
                <a16:creationId xmlns:a16="http://schemas.microsoft.com/office/drawing/2014/main" id="{9B0848D8-EAF2-CBA8-B4FE-FEA41688A06F}"/>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67FFE2F5-559F-A639-CC3B-E34610996E9D}"/>
              </a:ext>
            </a:extLst>
          </p:cNvPr>
          <p:cNvSpPr>
            <a:spLocks noGrp="1"/>
          </p:cNvSpPr>
          <p:nvPr>
            <p:ph type="sldNum" sz="quarter" idx="12"/>
          </p:nvPr>
        </p:nvSpPr>
        <p:spPr/>
        <p:txBody>
          <a:bodyPr/>
          <a:lstStyle/>
          <a:p>
            <a:fld id="{FB5C2FC0-6DBE-FF4D-8ECF-2379377F4025}" type="slidenum">
              <a:rPr lang="nl-NL" smtClean="0"/>
              <a:t>‹nr.›</a:t>
            </a:fld>
            <a:endParaRPr lang="nl-NL"/>
          </a:p>
        </p:txBody>
      </p:sp>
    </p:spTree>
    <p:extLst>
      <p:ext uri="{BB962C8B-B14F-4D97-AF65-F5344CB8AC3E}">
        <p14:creationId xmlns:p14="http://schemas.microsoft.com/office/powerpoint/2010/main" val="35696618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783192-DFDF-E1E4-D3FA-940B8FADA353}"/>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CC324E7F-34F9-CA7F-A7FF-E40646AF449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8B9830C7-F1DB-BDE6-DB7C-F33FFDCE83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7D2C3E90-995A-2753-90AC-B3D9F309207A}"/>
              </a:ext>
            </a:extLst>
          </p:cNvPr>
          <p:cNvSpPr>
            <a:spLocks noGrp="1"/>
          </p:cNvSpPr>
          <p:nvPr>
            <p:ph type="dt" sz="half" idx="10"/>
          </p:nvPr>
        </p:nvSpPr>
        <p:spPr/>
        <p:txBody>
          <a:bodyPr/>
          <a:lstStyle/>
          <a:p>
            <a:fld id="{5CDE34C2-E3EF-9147-9098-D1657F266EC5}" type="datetimeFigureOut">
              <a:rPr lang="nl-NL" smtClean="0"/>
              <a:t>23-10-2024</a:t>
            </a:fld>
            <a:endParaRPr lang="nl-NL"/>
          </a:p>
        </p:txBody>
      </p:sp>
      <p:sp>
        <p:nvSpPr>
          <p:cNvPr id="6" name="Tijdelijke aanduiding voor voettekst 5">
            <a:extLst>
              <a:ext uri="{FF2B5EF4-FFF2-40B4-BE49-F238E27FC236}">
                <a16:creationId xmlns:a16="http://schemas.microsoft.com/office/drawing/2014/main" id="{651B9994-A441-A28C-A992-C86C148A108B}"/>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7C69BCA1-FB14-853C-D898-96CB5E190A4E}"/>
              </a:ext>
            </a:extLst>
          </p:cNvPr>
          <p:cNvSpPr>
            <a:spLocks noGrp="1"/>
          </p:cNvSpPr>
          <p:nvPr>
            <p:ph type="sldNum" sz="quarter" idx="12"/>
          </p:nvPr>
        </p:nvSpPr>
        <p:spPr/>
        <p:txBody>
          <a:bodyPr/>
          <a:lstStyle/>
          <a:p>
            <a:fld id="{FB5C2FC0-6DBE-FF4D-8ECF-2379377F4025}" type="slidenum">
              <a:rPr lang="nl-NL" smtClean="0"/>
              <a:t>‹nr.›</a:t>
            </a:fld>
            <a:endParaRPr lang="nl-NL"/>
          </a:p>
        </p:txBody>
      </p:sp>
    </p:spTree>
    <p:extLst>
      <p:ext uri="{BB962C8B-B14F-4D97-AF65-F5344CB8AC3E}">
        <p14:creationId xmlns:p14="http://schemas.microsoft.com/office/powerpoint/2010/main" val="20470201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43B31C-2DED-41DA-1B3A-F571D5308A53}"/>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D89DAC4E-88DE-2EDE-C2DE-D5596B6A87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4" name="Tijdelijke aanduiding voor tekst 3">
            <a:extLst>
              <a:ext uri="{FF2B5EF4-FFF2-40B4-BE49-F238E27FC236}">
                <a16:creationId xmlns:a16="http://schemas.microsoft.com/office/drawing/2014/main" id="{8954CFEB-7D19-AA04-3154-FBFB064A5C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30E0672C-966A-A81C-23B8-E3668C0C52C2}"/>
              </a:ext>
            </a:extLst>
          </p:cNvPr>
          <p:cNvSpPr>
            <a:spLocks noGrp="1"/>
          </p:cNvSpPr>
          <p:nvPr>
            <p:ph type="dt" sz="half" idx="10"/>
          </p:nvPr>
        </p:nvSpPr>
        <p:spPr/>
        <p:txBody>
          <a:bodyPr/>
          <a:lstStyle/>
          <a:p>
            <a:fld id="{5CDE34C2-E3EF-9147-9098-D1657F266EC5}" type="datetimeFigureOut">
              <a:rPr lang="nl-NL" smtClean="0"/>
              <a:t>23-10-2024</a:t>
            </a:fld>
            <a:endParaRPr lang="nl-NL"/>
          </a:p>
        </p:txBody>
      </p:sp>
      <p:sp>
        <p:nvSpPr>
          <p:cNvPr id="6" name="Tijdelijke aanduiding voor voettekst 5">
            <a:extLst>
              <a:ext uri="{FF2B5EF4-FFF2-40B4-BE49-F238E27FC236}">
                <a16:creationId xmlns:a16="http://schemas.microsoft.com/office/drawing/2014/main" id="{3BBFA050-7F81-427B-3FB9-4FC6DF2793E2}"/>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E255E8AF-5506-B4EF-20A5-D73A35A486AD}"/>
              </a:ext>
            </a:extLst>
          </p:cNvPr>
          <p:cNvSpPr>
            <a:spLocks noGrp="1"/>
          </p:cNvSpPr>
          <p:nvPr>
            <p:ph type="sldNum" sz="quarter" idx="12"/>
          </p:nvPr>
        </p:nvSpPr>
        <p:spPr/>
        <p:txBody>
          <a:bodyPr/>
          <a:lstStyle/>
          <a:p>
            <a:fld id="{FB5C2FC0-6DBE-FF4D-8ECF-2379377F4025}" type="slidenum">
              <a:rPr lang="nl-NL" smtClean="0"/>
              <a:t>‹nr.›</a:t>
            </a:fld>
            <a:endParaRPr lang="nl-NL"/>
          </a:p>
        </p:txBody>
      </p:sp>
    </p:spTree>
    <p:extLst>
      <p:ext uri="{BB962C8B-B14F-4D97-AF65-F5344CB8AC3E}">
        <p14:creationId xmlns:p14="http://schemas.microsoft.com/office/powerpoint/2010/main" val="36804544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A87C1640-AF81-D927-EB57-E19A9BF1E8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B11EF202-5EF2-0F08-15C0-1950CCD951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0358BC6-8251-0E80-6766-93C37990A0E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CDE34C2-E3EF-9147-9098-D1657F266EC5}" type="datetimeFigureOut">
              <a:rPr lang="nl-NL" smtClean="0"/>
              <a:t>23-10-2024</a:t>
            </a:fld>
            <a:endParaRPr lang="nl-NL"/>
          </a:p>
        </p:txBody>
      </p:sp>
      <p:sp>
        <p:nvSpPr>
          <p:cNvPr id="5" name="Tijdelijke aanduiding voor voettekst 4">
            <a:extLst>
              <a:ext uri="{FF2B5EF4-FFF2-40B4-BE49-F238E27FC236}">
                <a16:creationId xmlns:a16="http://schemas.microsoft.com/office/drawing/2014/main" id="{58B05FFA-79C8-9695-2DE8-1C4591AD849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nl-NL"/>
          </a:p>
        </p:txBody>
      </p:sp>
      <p:sp>
        <p:nvSpPr>
          <p:cNvPr id="6" name="Tijdelijke aanduiding voor dianummer 5">
            <a:extLst>
              <a:ext uri="{FF2B5EF4-FFF2-40B4-BE49-F238E27FC236}">
                <a16:creationId xmlns:a16="http://schemas.microsoft.com/office/drawing/2014/main" id="{32E2C74E-DACC-79B6-0CE3-882FF31490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B5C2FC0-6DBE-FF4D-8ECF-2379377F4025}" type="slidenum">
              <a:rPr lang="nl-NL" smtClean="0"/>
              <a:t>‹nr.›</a:t>
            </a:fld>
            <a:endParaRPr lang="nl-NL"/>
          </a:p>
        </p:txBody>
      </p:sp>
    </p:spTree>
    <p:extLst>
      <p:ext uri="{BB962C8B-B14F-4D97-AF65-F5344CB8AC3E}">
        <p14:creationId xmlns:p14="http://schemas.microsoft.com/office/powerpoint/2010/main" val="11068415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6.jp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28.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4.png"/><Relationship Id="rId7"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7.jpg"/></Relationships>
</file>

<file path=ppt/slides/_rels/slide29.xml.rels><?xml version="1.0" encoding="UTF-8" standalone="yes"?>
<Relationships xmlns="http://schemas.openxmlformats.org/package/2006/relationships"><Relationship Id="rId3" Type="http://schemas.openxmlformats.org/officeDocument/2006/relationships/hyperlink" Target="https://www.coe.int/en/web/european-charter-regional-or-minority-languages/text-of-the-charter" TargetMode="Externa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4.png"/><Relationship Id="rId4" Type="http://schemas.openxmlformats.org/officeDocument/2006/relationships/hyperlink" Target="https://www.coe.int/en/web/european-charter-regional-or-minority-languages/reports-and-recommendation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8" Type="http://schemas.openxmlformats.org/officeDocument/2006/relationships/hyperlink" Target="https://www.researchgate.net/profile/Jim-Cummins" TargetMode="External"/><Relationship Id="rId3" Type="http://schemas.openxmlformats.org/officeDocument/2006/relationships/hyperlink" Target="https://dingtiid.frl/wp-content/uploads/2023/01/2023-DINGTIID_ADVYS_BW_NL_V04-LR.pdf" TargetMode="External"/><Relationship Id="rId7" Type="http://schemas.openxmlformats.org/officeDocument/2006/relationships/hyperlink" Target="https://www.nvo.nl/actueel/meertaligheid-geen-nadeel-maar-voordeel" TargetMode="External"/><Relationship Id="rId12" Type="http://schemas.openxmlformats.org/officeDocument/2006/relationships/image" Target="../media/image6.jp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hyperlink" Target="https://taalplan.frl/wp-content/uploads/2022/11/TF2030_Projectplan_2021_toegankelijk_totaal_beeldscherm.pdf" TargetMode="External"/><Relationship Id="rId11" Type="http://schemas.openxmlformats.org/officeDocument/2006/relationships/image" Target="../media/image4.png"/><Relationship Id="rId5" Type="http://schemas.openxmlformats.org/officeDocument/2006/relationships/hyperlink" Target="https://cuatro.sim-cdn.nl/fryslan/uploads/2024-05-14_taalnota_nl.pdf?cb=2HdyA6UK" TargetMode="External"/><Relationship Id="rId10" Type="http://schemas.openxmlformats.org/officeDocument/2006/relationships/hyperlink" Target="https://www.francoisgrosjean.ch/bilin_bicult_en.html" TargetMode="External"/><Relationship Id="rId4" Type="http://schemas.openxmlformats.org/officeDocument/2006/relationships/hyperlink" Target="https://open.overheid.nl/documenten/2d7f302c-04b8-49f8-bc8b-bbb64a448250/file" TargetMode="External"/><Relationship Id="rId9" Type="http://schemas.openxmlformats.org/officeDocument/2006/relationships/hyperlink" Target="https://research.flw.ugent.be/nl/piet.vanavermaet" TargetMode="External"/></Relationships>
</file>

<file path=ppt/slides/_rels/slide3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hyperlink" Target="https://www.tijdschriftmeertaal.nl/art/50-4126_Meer-meertaligheid-in-het-basisonderwijs-Ja-maar-hoe-Nieuwe-inzichten-door-meertaligheidsprojecten" TargetMode="External"/><Relationship Id="rId7"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hyperlink" Target="https://www.opgroeien.be/kennis/themas/taalstimulering-en-meertaligheid/mythes-over-meertaligheid" TargetMode="External"/><Relationship Id="rId5" Type="http://schemas.openxmlformats.org/officeDocument/2006/relationships/hyperlink" Target="https://stevendelarue.be/2023/08/16/leestips-20-x-taal-en-meertaligheid-in-onderwijs/" TargetMode="External"/><Relationship Id="rId4" Type="http://schemas.openxmlformats.org/officeDocument/2006/relationships/hyperlink" Target="https://www.uu.nl/onderzoek/dynamics-of-youth/taalontwikkelingsexpert-elma-bl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C9D31D28-3923-C7B9-24D1-239F9AFE96A7}"/>
              </a:ext>
            </a:extLst>
          </p:cNvPr>
          <p:cNvPicPr>
            <a:picLocks noChangeAspect="1"/>
          </p:cNvPicPr>
          <p:nvPr/>
        </p:nvPicPr>
        <p:blipFill rotWithShape="1">
          <a:blip r:embed="rId2"/>
          <a:srcRect t="2433" b="2343"/>
          <a:stretch/>
        </p:blipFill>
        <p:spPr>
          <a:xfrm>
            <a:off x="3011832" y="847175"/>
            <a:ext cx="6168335" cy="4743520"/>
          </a:xfrm>
          <a:prstGeom prst="rect">
            <a:avLst/>
          </a:prstGeom>
        </p:spPr>
      </p:pic>
    </p:spTree>
    <p:extLst>
      <p:ext uri="{BB962C8B-B14F-4D97-AF65-F5344CB8AC3E}">
        <p14:creationId xmlns:p14="http://schemas.microsoft.com/office/powerpoint/2010/main" val="444199506"/>
      </p:ext>
    </p:extLst>
  </p:cSld>
  <p:clrMapOvr>
    <a:masterClrMapping/>
  </p:clrMapOvr>
  <mc:AlternateContent xmlns:mc="http://schemas.openxmlformats.org/markup-compatibility/2006" xmlns:p14="http://schemas.microsoft.com/office/powerpoint/2010/main">
    <mc:Choice Requires="p14">
      <p:transition spd="slow" p14:dur="2000" advTm="12000"/>
    </mc:Choice>
    <mc:Fallback xmlns="">
      <p:transition spd="slow" advTm="12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E6B05D2C-EA08-60F5-E1F6-82BDEB36AB6F}"/>
              </a:ext>
            </a:extLst>
          </p:cNvPr>
          <p:cNvPicPr/>
          <p:nvPr/>
        </p:nvPicPr>
        <p:blipFill>
          <a:blip r:embed="rId2"/>
          <a:stretch>
            <a:fillRect/>
          </a:stretch>
        </p:blipFill>
        <p:spPr>
          <a:xfrm>
            <a:off x="0" y="0"/>
            <a:ext cx="12192001" cy="1038225"/>
          </a:xfrm>
          <a:prstGeom prst="rect">
            <a:avLst/>
          </a:prstGeom>
        </p:spPr>
      </p:pic>
      <p:sp>
        <p:nvSpPr>
          <p:cNvPr id="8" name="Rechthoek 7">
            <a:extLst>
              <a:ext uri="{FF2B5EF4-FFF2-40B4-BE49-F238E27FC236}">
                <a16:creationId xmlns:a16="http://schemas.microsoft.com/office/drawing/2014/main" id="{AB3693CC-F79A-6DFD-F1F2-D3001B1DA1AB}"/>
              </a:ext>
            </a:extLst>
          </p:cNvPr>
          <p:cNvSpPr>
            <a:spLocks noGrp="1" noRot="1" noMove="1" noResize="1" noEditPoints="1" noAdjustHandles="1" noChangeArrowheads="1" noChangeShapeType="1"/>
          </p:cNvSpPr>
          <p:nvPr/>
        </p:nvSpPr>
        <p:spPr>
          <a:xfrm>
            <a:off x="746150" y="0"/>
            <a:ext cx="11445850" cy="6858000"/>
          </a:xfrm>
          <a:prstGeom prst="rect">
            <a:avLst/>
          </a:prstGeom>
          <a:solidFill>
            <a:srgbClr val="2F548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 name="Afbeelding 3">
            <a:extLst>
              <a:ext uri="{FF2B5EF4-FFF2-40B4-BE49-F238E27FC236}">
                <a16:creationId xmlns:a16="http://schemas.microsoft.com/office/drawing/2014/main" id="{95742158-80C3-C824-45CB-145A1C1868B4}"/>
              </a:ext>
            </a:extLst>
          </p:cNvPr>
          <p:cNvPicPr>
            <a:picLocks noChangeAspect="1"/>
          </p:cNvPicPr>
          <p:nvPr/>
        </p:nvPicPr>
        <p:blipFill>
          <a:blip r:embed="rId3"/>
          <a:stretch>
            <a:fillRect/>
          </a:stretch>
        </p:blipFill>
        <p:spPr>
          <a:xfrm>
            <a:off x="10550683" y="-69849"/>
            <a:ext cx="1612581" cy="1140886"/>
          </a:xfrm>
          <a:prstGeom prst="rect">
            <a:avLst/>
          </a:prstGeom>
        </p:spPr>
      </p:pic>
      <p:sp>
        <p:nvSpPr>
          <p:cNvPr id="3" name="Rechthoek 2">
            <a:extLst>
              <a:ext uri="{FF2B5EF4-FFF2-40B4-BE49-F238E27FC236}">
                <a16:creationId xmlns:a16="http://schemas.microsoft.com/office/drawing/2014/main" id="{BB68EA91-48F6-527A-9BEC-4EBDC86F852B}"/>
              </a:ext>
            </a:extLst>
          </p:cNvPr>
          <p:cNvSpPr/>
          <p:nvPr/>
        </p:nvSpPr>
        <p:spPr>
          <a:xfrm>
            <a:off x="10550683" y="797859"/>
            <a:ext cx="895167" cy="229719"/>
          </a:xfrm>
          <a:prstGeom prst="rect">
            <a:avLst/>
          </a:prstGeom>
          <a:solidFill>
            <a:srgbClr val="2F548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1">
            <a:extLst>
              <a:ext uri="{FF2B5EF4-FFF2-40B4-BE49-F238E27FC236}">
                <a16:creationId xmlns:a16="http://schemas.microsoft.com/office/drawing/2014/main" id="{17C4FF5F-D1DD-38B0-6291-14684E783664}"/>
              </a:ext>
            </a:extLst>
          </p:cNvPr>
          <p:cNvSpPr txBox="1">
            <a:spLocks/>
          </p:cNvSpPr>
          <p:nvPr/>
        </p:nvSpPr>
        <p:spPr>
          <a:xfrm>
            <a:off x="543939" y="1027579"/>
            <a:ext cx="6566210" cy="532597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8300" b="1" dirty="0">
                <a:solidFill>
                  <a:schemeClr val="bg1"/>
                </a:solidFill>
                <a:latin typeface="Buenos Aires Black" pitchFamily="2" charset="77"/>
              </a:rPr>
              <a:t>Stappen Papiaments erkenning Deel III</a:t>
            </a:r>
          </a:p>
        </p:txBody>
      </p:sp>
      <p:sp>
        <p:nvSpPr>
          <p:cNvPr id="9" name="Tijdelijke aanduiding voor inhoud 2">
            <a:extLst>
              <a:ext uri="{FF2B5EF4-FFF2-40B4-BE49-F238E27FC236}">
                <a16:creationId xmlns:a16="http://schemas.microsoft.com/office/drawing/2014/main" id="{1D89D09C-DA59-796A-991E-C65B6EAEA1B0}"/>
              </a:ext>
            </a:extLst>
          </p:cNvPr>
          <p:cNvSpPr txBox="1">
            <a:spLocks noGrp="1" noRot="1" noMove="1" noResize="1" noEditPoints="1" noAdjustHandles="1" noChangeArrowheads="1" noChangeShapeType="1"/>
          </p:cNvSpPr>
          <p:nvPr/>
        </p:nvSpPr>
        <p:spPr>
          <a:xfrm>
            <a:off x="7189366" y="4484151"/>
            <a:ext cx="3481137" cy="112657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endParaRPr lang="nl-NL" sz="1200" dirty="0">
              <a:solidFill>
                <a:schemeClr val="bg1"/>
              </a:solidFill>
              <a:latin typeface="Buenos Aires" pitchFamily="2" charset="77"/>
            </a:endParaRPr>
          </a:p>
        </p:txBody>
      </p:sp>
      <p:sp>
        <p:nvSpPr>
          <p:cNvPr id="10" name="Tijdelijke aanduiding voor inhoud 2">
            <a:extLst>
              <a:ext uri="{FF2B5EF4-FFF2-40B4-BE49-F238E27FC236}">
                <a16:creationId xmlns:a16="http://schemas.microsoft.com/office/drawing/2014/main" id="{B36E9D63-5804-01C1-C266-4F78E2920D0C}"/>
              </a:ext>
            </a:extLst>
          </p:cNvPr>
          <p:cNvSpPr txBox="1">
            <a:spLocks/>
          </p:cNvSpPr>
          <p:nvPr/>
        </p:nvSpPr>
        <p:spPr>
          <a:xfrm>
            <a:off x="7189366" y="3606520"/>
            <a:ext cx="3671467" cy="87763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nl-NL" sz="2400" b="1" dirty="0">
                <a:solidFill>
                  <a:srgbClr val="FEDA1F"/>
                </a:solidFill>
                <a:latin typeface="Buenos Aires"/>
                <a:cs typeface="Baguet Script" panose="020F0502020204030204" pitchFamily="34" charset="0"/>
              </a:rPr>
              <a:t>Dr. mr. Bastiaan van der Velden (Open Universiteit)</a:t>
            </a:r>
          </a:p>
        </p:txBody>
      </p:sp>
      <p:sp>
        <p:nvSpPr>
          <p:cNvPr id="11" name="Titel 1">
            <a:extLst>
              <a:ext uri="{FF2B5EF4-FFF2-40B4-BE49-F238E27FC236}">
                <a16:creationId xmlns:a16="http://schemas.microsoft.com/office/drawing/2014/main" id="{64EB2FB9-62D8-758F-D0F1-BFBF48F05BFD}"/>
              </a:ext>
            </a:extLst>
          </p:cNvPr>
          <p:cNvSpPr txBox="1">
            <a:spLocks noGrp="1" noRot="1" noMove="1" noResize="1" noEditPoints="1" noAdjustHandles="1" noChangeArrowheads="1" noChangeShapeType="1"/>
          </p:cNvSpPr>
          <p:nvPr/>
        </p:nvSpPr>
        <p:spPr>
          <a:xfrm>
            <a:off x="7189366" y="6275294"/>
            <a:ext cx="6566210" cy="47271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2400" b="1" dirty="0" err="1">
                <a:solidFill>
                  <a:schemeClr val="bg1">
                    <a:alpha val="10000"/>
                  </a:schemeClr>
                </a:solidFill>
                <a:latin typeface="Buenos Aires SemBd" pitchFamily="2" charset="77"/>
              </a:rPr>
              <a:t>zodet</a:t>
            </a:r>
            <a:r>
              <a:rPr lang="nl-NL" sz="2400" b="1" dirty="0">
                <a:solidFill>
                  <a:schemeClr val="bg1">
                    <a:alpha val="10000"/>
                  </a:schemeClr>
                </a:solidFill>
                <a:latin typeface="Buenos Aires SemBd" pitchFamily="2" charset="77"/>
              </a:rPr>
              <a:t> veer ós </a:t>
            </a:r>
            <a:r>
              <a:rPr lang="nl-NL" sz="2400" b="1" dirty="0" err="1">
                <a:solidFill>
                  <a:schemeClr val="bg1">
                    <a:alpha val="10000"/>
                  </a:schemeClr>
                </a:solidFill>
                <a:latin typeface="Buenos Aires SemBd" pitchFamily="2" charset="77"/>
              </a:rPr>
              <a:t>versjtaon</a:t>
            </a:r>
            <a:endParaRPr lang="nl-NL" sz="2400" b="1" dirty="0">
              <a:solidFill>
                <a:schemeClr val="bg1">
                  <a:alpha val="10000"/>
                </a:schemeClr>
              </a:solidFill>
              <a:latin typeface="Buenos Aires SemBd" pitchFamily="2" charset="77"/>
            </a:endParaRPr>
          </a:p>
        </p:txBody>
      </p:sp>
      <p:pic>
        <p:nvPicPr>
          <p:cNvPr id="2" name="Afbeelding 1" descr="Afbeelding met tekst, Lettertype, Graphics, logo&#10;&#10;Automatisch gegenereerde beschrijving">
            <a:extLst>
              <a:ext uri="{FF2B5EF4-FFF2-40B4-BE49-F238E27FC236}">
                <a16:creationId xmlns:a16="http://schemas.microsoft.com/office/drawing/2014/main" id="{B0E1B34A-F0E0-9ED0-486D-25C46319680F}"/>
              </a:ext>
            </a:extLst>
          </p:cNvPr>
          <p:cNvPicPr>
            <a:picLocks noChangeAspect="1"/>
          </p:cNvPicPr>
          <p:nvPr/>
        </p:nvPicPr>
        <p:blipFill>
          <a:blip r:embed="rId4"/>
          <a:stretch>
            <a:fillRect/>
          </a:stretch>
        </p:blipFill>
        <p:spPr>
          <a:xfrm>
            <a:off x="8902090" y="-315799"/>
            <a:ext cx="1659355" cy="1659355"/>
          </a:xfrm>
          <a:prstGeom prst="rect">
            <a:avLst/>
          </a:prstGeom>
        </p:spPr>
      </p:pic>
    </p:spTree>
    <p:extLst>
      <p:ext uri="{BB962C8B-B14F-4D97-AF65-F5344CB8AC3E}">
        <p14:creationId xmlns:p14="http://schemas.microsoft.com/office/powerpoint/2010/main" val="3179261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par>
                                <p:cTn id="8" presetID="22" presetClass="entr" presetSubtype="8" fill="hold" grpId="0" nodeType="withEffect" nodePh="1">
                                  <p:stCondLst>
                                    <p:cond delay="2000"/>
                                  </p:stCondLst>
                                  <p:endCondLst>
                                    <p:cond evt="begin" delay="0">
                                      <p:tn val="8"/>
                                    </p:cond>
                                  </p:end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wipe(left)">
                                      <p:cBhvr>
                                        <p:cTn id="10" dur="1000"/>
                                        <p:tgtEl>
                                          <p:spTgt spid="9">
                                            <p:txEl>
                                              <p:pRg st="0" end="0"/>
                                            </p:txEl>
                                          </p:spTgt>
                                        </p:tgtEl>
                                      </p:cBhvr>
                                    </p:animEffect>
                                  </p:childTnLst>
                                </p:cTn>
                              </p:par>
                              <p:par>
                                <p:cTn id="11" presetID="22" presetClass="entr" presetSubtype="8" fill="hold" grpId="0" nodeType="withEffect">
                                  <p:stCondLst>
                                    <p:cond delay="200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wipe(left)">
                                      <p:cBhvr>
                                        <p:cTn id="13" dur="10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build="allAtOnce"/>
      <p:bldP spid="10" grpId="0"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AA1712E4-A785-BDBE-BB29-ED8441062E96}"/>
              </a:ext>
            </a:extLst>
          </p:cNvPr>
          <p:cNvSpPr>
            <a:spLocks noGrp="1" noRot="1" noMove="1" noResize="1" noEditPoints="1" noAdjustHandles="1" noChangeArrowheads="1" noChangeShapeType="1"/>
          </p:cNvSpPr>
          <p:nvPr/>
        </p:nvSpPr>
        <p:spPr>
          <a:xfrm>
            <a:off x="746150" y="0"/>
            <a:ext cx="11445850" cy="6858000"/>
          </a:xfrm>
          <a:prstGeom prst="rect">
            <a:avLst/>
          </a:prstGeom>
          <a:solidFill>
            <a:srgbClr val="FEDA1F">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itel 1">
            <a:extLst>
              <a:ext uri="{FF2B5EF4-FFF2-40B4-BE49-F238E27FC236}">
                <a16:creationId xmlns:a16="http://schemas.microsoft.com/office/drawing/2014/main" id="{AA50C1FF-C321-422F-BAD7-C3EAB384C2A4}"/>
              </a:ext>
            </a:extLst>
          </p:cNvPr>
          <p:cNvSpPr txBox="1"/>
          <p:nvPr/>
        </p:nvSpPr>
        <p:spPr>
          <a:xfrm>
            <a:off x="7189366" y="6275294"/>
            <a:ext cx="6566210" cy="47271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2400" b="1" dirty="0" err="1">
                <a:solidFill>
                  <a:srgbClr val="FEDA1F">
                    <a:alpha val="59000"/>
                  </a:srgbClr>
                </a:solidFill>
                <a:latin typeface="Buenos Aires SemBd" pitchFamily="2" charset="77"/>
              </a:rPr>
              <a:t>zodet</a:t>
            </a:r>
            <a:r>
              <a:rPr lang="nl-NL" sz="2400" b="1" dirty="0">
                <a:solidFill>
                  <a:srgbClr val="FEDA1F">
                    <a:alpha val="59000"/>
                  </a:srgbClr>
                </a:solidFill>
                <a:latin typeface="Buenos Aires SemBd" pitchFamily="2" charset="77"/>
              </a:rPr>
              <a:t> veer ós </a:t>
            </a:r>
            <a:r>
              <a:rPr lang="nl-NL" sz="2400" b="1" dirty="0" err="1">
                <a:solidFill>
                  <a:srgbClr val="FEDA1F">
                    <a:alpha val="59000"/>
                  </a:srgbClr>
                </a:solidFill>
                <a:latin typeface="Buenos Aires SemBd" pitchFamily="2" charset="77"/>
              </a:rPr>
              <a:t>versjtaon</a:t>
            </a:r>
            <a:endParaRPr lang="nl-NL" sz="2400" b="1" dirty="0">
              <a:solidFill>
                <a:srgbClr val="FEDA1F">
                  <a:alpha val="59000"/>
                </a:srgbClr>
              </a:solidFill>
              <a:latin typeface="Buenos Aires SemBd" pitchFamily="2" charset="77"/>
            </a:endParaRPr>
          </a:p>
        </p:txBody>
      </p:sp>
      <p:pic>
        <p:nvPicPr>
          <p:cNvPr id="8" name="Tijdelijke aanduiding voor inhoud 7">
            <a:extLst>
              <a:ext uri="{FF2B5EF4-FFF2-40B4-BE49-F238E27FC236}">
                <a16:creationId xmlns:a16="http://schemas.microsoft.com/office/drawing/2014/main" id="{CC9D8ADD-87EF-0B74-07EC-7499E800C7AE}"/>
              </a:ext>
            </a:extLst>
          </p:cNvPr>
          <p:cNvPicPr>
            <a:picLocks noGrp="1" noChangeAspect="1"/>
          </p:cNvPicPr>
          <p:nvPr>
            <p:ph idx="1"/>
          </p:nvPr>
        </p:nvPicPr>
        <p:blipFill>
          <a:blip r:embed="rId2"/>
          <a:srcRect/>
          <a:stretch/>
        </p:blipFill>
        <p:spPr>
          <a:xfrm>
            <a:off x="10796546" y="78645"/>
            <a:ext cx="1114508" cy="870469"/>
          </a:xfrm>
        </p:spPr>
      </p:pic>
      <p:sp>
        <p:nvSpPr>
          <p:cNvPr id="23" name="Titel 1">
            <a:extLst>
              <a:ext uri="{FF2B5EF4-FFF2-40B4-BE49-F238E27FC236}">
                <a16:creationId xmlns:a16="http://schemas.microsoft.com/office/drawing/2014/main" id="{E54411F0-6579-3BBB-CBE5-BD088CD10CE6}"/>
              </a:ext>
            </a:extLst>
          </p:cNvPr>
          <p:cNvSpPr>
            <a:spLocks noGrp="1" noRot="1" noMove="1" noResize="1" noEditPoints="1" noAdjustHandles="1" noChangeArrowheads="1" noChangeShapeType="1"/>
          </p:cNvSpPr>
          <p:nvPr>
            <p:ph type="title"/>
          </p:nvPr>
        </p:nvSpPr>
        <p:spPr>
          <a:xfrm>
            <a:off x="1763750" y="1283650"/>
            <a:ext cx="9682099" cy="1325563"/>
          </a:xfrm>
        </p:spPr>
        <p:txBody>
          <a:bodyPr>
            <a:normAutofit/>
          </a:bodyPr>
          <a:lstStyle/>
          <a:p>
            <a:r>
              <a:rPr lang="nl-NL" sz="4800" b="1" dirty="0">
                <a:solidFill>
                  <a:srgbClr val="E30613"/>
                </a:solidFill>
                <a:latin typeface="Buenos Aires" pitchFamily="2" charset="77"/>
              </a:rPr>
              <a:t>Waar staan we?</a:t>
            </a:r>
          </a:p>
        </p:txBody>
      </p:sp>
      <p:sp>
        <p:nvSpPr>
          <p:cNvPr id="24" name="Tijdelijke aanduiding voor inhoud 2">
            <a:extLst>
              <a:ext uri="{FF2B5EF4-FFF2-40B4-BE49-F238E27FC236}">
                <a16:creationId xmlns:a16="http://schemas.microsoft.com/office/drawing/2014/main" id="{F7FA4251-4378-DF82-9881-71670FD42C3C}"/>
              </a:ext>
            </a:extLst>
          </p:cNvPr>
          <p:cNvSpPr txBox="1">
            <a:spLocks noGrp="1" noRot="1" noMove="1" noResize="1" noEditPoints="1" noAdjustHandles="1" noChangeArrowheads="1" noChangeShapeType="1"/>
          </p:cNvSpPr>
          <p:nvPr/>
        </p:nvSpPr>
        <p:spPr>
          <a:xfrm>
            <a:off x="1763753" y="2481095"/>
            <a:ext cx="9130988" cy="2881272"/>
          </a:xfrm>
          <a:prstGeom prst="rect">
            <a:avLst/>
          </a:prstGeom>
        </p:spPr>
        <p:txBody>
          <a:bodyPr vert="horz" lIns="91440" tIns="45720" rIns="91440" bIns="45720" numCol="1" spcCol="36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lgn="just">
              <a:lnSpc>
                <a:spcPct val="100000"/>
              </a:lnSpc>
              <a:spcBef>
                <a:spcPts val="0"/>
              </a:spcBef>
              <a:spcAft>
                <a:spcPts val="0"/>
              </a:spcAft>
              <a:buNone/>
            </a:pPr>
            <a:endParaRPr lang="nl-NL" sz="1800" dirty="0">
              <a:effectLst/>
              <a:latin typeface="Buenos Aires"/>
              <a:ea typeface="Calibri" panose="020F0502020204030204" pitchFamily="34" charset="0"/>
              <a:cs typeface="Segoe UI" panose="020B0502040204020203" pitchFamily="34" charset="0"/>
            </a:endParaRPr>
          </a:p>
          <a:p>
            <a:pPr marL="342900" indent="-342900">
              <a:buFont typeface="+mj-lt"/>
              <a:buAutoNum type="arabicPeriod"/>
            </a:pPr>
            <a:r>
              <a:rPr lang="nl-NL" sz="1800" dirty="0">
                <a:latin typeface="Buenos Aires"/>
              </a:rPr>
              <a:t>22 jan. 2024:  ECRML </a:t>
            </a:r>
            <a:r>
              <a:rPr lang="nl-NL" sz="1800" b="1" dirty="0">
                <a:latin typeface="Buenos Aires"/>
              </a:rPr>
              <a:t>Deel III </a:t>
            </a:r>
            <a:r>
              <a:rPr lang="nl-NL" sz="1800" dirty="0">
                <a:latin typeface="Buenos Aires"/>
              </a:rPr>
              <a:t>van toepassing op het Papiaments in het Caribische deel van Nederland (de eilanden Bonaire, Sint Eustatius en Saba); </a:t>
            </a:r>
          </a:p>
          <a:p>
            <a:pPr marL="342900" indent="-342900">
              <a:buFont typeface="+mj-lt"/>
              <a:buAutoNum type="arabicPeriod"/>
            </a:pPr>
            <a:r>
              <a:rPr lang="nl-NL" sz="1800" dirty="0">
                <a:latin typeface="Buenos Aires"/>
              </a:rPr>
              <a:t>1 juli 2024: ECRML </a:t>
            </a:r>
            <a:r>
              <a:rPr lang="nl-NL" sz="1800" b="1" dirty="0">
                <a:latin typeface="Buenos Aires"/>
              </a:rPr>
              <a:t>Deel II </a:t>
            </a:r>
            <a:r>
              <a:rPr lang="nl-NL" sz="1800" dirty="0">
                <a:latin typeface="Buenos Aires"/>
              </a:rPr>
              <a:t>van toepassing op het Papiaments in Nederland (in Europa).</a:t>
            </a:r>
          </a:p>
          <a:p>
            <a:pPr marL="0" indent="0">
              <a:lnSpc>
                <a:spcPct val="100000"/>
              </a:lnSpc>
              <a:buFont typeface="Arial" panose="020B0604020202020204" pitchFamily="34" charset="0"/>
              <a:buNone/>
            </a:pPr>
            <a:endParaRPr lang="nl-NL" sz="1800" dirty="0">
              <a:solidFill>
                <a:srgbClr val="2F548D"/>
              </a:solidFill>
              <a:latin typeface="Buenos Aires"/>
            </a:endParaRPr>
          </a:p>
        </p:txBody>
      </p:sp>
      <p:pic>
        <p:nvPicPr>
          <p:cNvPr id="2" name="Afbeelding 1" descr="Afbeelding met tekst, Lettertype, Graphics, logo&#10;&#10;Automatisch gegenereerde beschrijving">
            <a:extLst>
              <a:ext uri="{FF2B5EF4-FFF2-40B4-BE49-F238E27FC236}">
                <a16:creationId xmlns:a16="http://schemas.microsoft.com/office/drawing/2014/main" id="{DCE6A446-F26B-7A4C-70C8-0B5065B143B3}"/>
              </a:ext>
            </a:extLst>
          </p:cNvPr>
          <p:cNvPicPr>
            <a:picLocks noChangeAspect="1"/>
          </p:cNvPicPr>
          <p:nvPr/>
        </p:nvPicPr>
        <p:blipFill>
          <a:blip r:embed="rId3"/>
          <a:stretch>
            <a:fillRect/>
          </a:stretch>
        </p:blipFill>
        <p:spPr>
          <a:xfrm>
            <a:off x="8902090" y="-315799"/>
            <a:ext cx="1659355" cy="1659355"/>
          </a:xfrm>
          <a:prstGeom prst="rect">
            <a:avLst/>
          </a:prstGeom>
        </p:spPr>
      </p:pic>
    </p:spTree>
    <p:extLst>
      <p:ext uri="{BB962C8B-B14F-4D97-AF65-F5344CB8AC3E}">
        <p14:creationId xmlns:p14="http://schemas.microsoft.com/office/powerpoint/2010/main" val="13885721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AA1712E4-A785-BDBE-BB29-ED8441062E96}"/>
              </a:ext>
            </a:extLst>
          </p:cNvPr>
          <p:cNvSpPr>
            <a:spLocks noGrp="1" noRot="1" noMove="1" noResize="1" noEditPoints="1" noAdjustHandles="1" noChangeArrowheads="1" noChangeShapeType="1"/>
          </p:cNvSpPr>
          <p:nvPr/>
        </p:nvSpPr>
        <p:spPr>
          <a:xfrm>
            <a:off x="746150" y="0"/>
            <a:ext cx="11445850" cy="6858000"/>
          </a:xfrm>
          <a:prstGeom prst="rect">
            <a:avLst/>
          </a:prstGeom>
          <a:solidFill>
            <a:srgbClr val="2F548D">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8" name="Tijdelijke aanduiding voor inhoud 7">
            <a:extLst>
              <a:ext uri="{FF2B5EF4-FFF2-40B4-BE49-F238E27FC236}">
                <a16:creationId xmlns:a16="http://schemas.microsoft.com/office/drawing/2014/main" id="{CC9D8ADD-87EF-0B74-07EC-7499E800C7AE}"/>
              </a:ext>
            </a:extLst>
          </p:cNvPr>
          <p:cNvPicPr>
            <a:picLocks noGrp="1" noChangeAspect="1"/>
          </p:cNvPicPr>
          <p:nvPr>
            <p:ph idx="1"/>
          </p:nvPr>
        </p:nvPicPr>
        <p:blipFill>
          <a:blip r:embed="rId2"/>
          <a:srcRect/>
          <a:stretch/>
        </p:blipFill>
        <p:spPr>
          <a:xfrm>
            <a:off x="10796546" y="78645"/>
            <a:ext cx="1114508" cy="870469"/>
          </a:xfrm>
        </p:spPr>
      </p:pic>
      <p:sp>
        <p:nvSpPr>
          <p:cNvPr id="25" name="Titel 1">
            <a:extLst>
              <a:ext uri="{FF2B5EF4-FFF2-40B4-BE49-F238E27FC236}">
                <a16:creationId xmlns:a16="http://schemas.microsoft.com/office/drawing/2014/main" id="{707839BF-98E4-A218-E45F-B52F071829EF}"/>
              </a:ext>
            </a:extLst>
          </p:cNvPr>
          <p:cNvSpPr txBox="1"/>
          <p:nvPr/>
        </p:nvSpPr>
        <p:spPr>
          <a:xfrm>
            <a:off x="7189366" y="6275294"/>
            <a:ext cx="6566210" cy="47271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2400" b="1" dirty="0" err="1">
                <a:solidFill>
                  <a:schemeClr val="bg1"/>
                </a:solidFill>
                <a:latin typeface="Buenos Aires SemBd" pitchFamily="2" charset="77"/>
              </a:rPr>
              <a:t>zodet</a:t>
            </a:r>
            <a:r>
              <a:rPr lang="nl-NL" sz="2400" b="1" dirty="0">
                <a:solidFill>
                  <a:schemeClr val="bg1"/>
                </a:solidFill>
                <a:latin typeface="Buenos Aires SemBd" pitchFamily="2" charset="77"/>
              </a:rPr>
              <a:t> veer ós </a:t>
            </a:r>
            <a:r>
              <a:rPr lang="nl-NL" sz="2400" b="1" dirty="0" err="1">
                <a:solidFill>
                  <a:schemeClr val="bg1"/>
                </a:solidFill>
                <a:latin typeface="Buenos Aires SemBd" pitchFamily="2" charset="77"/>
              </a:rPr>
              <a:t>versjtaon</a:t>
            </a:r>
            <a:endParaRPr lang="nl-NL" sz="2400" b="1" dirty="0">
              <a:solidFill>
                <a:schemeClr val="bg1"/>
              </a:solidFill>
              <a:latin typeface="Buenos Aires SemBd" pitchFamily="2" charset="77"/>
            </a:endParaRPr>
          </a:p>
        </p:txBody>
      </p:sp>
      <p:sp>
        <p:nvSpPr>
          <p:cNvPr id="27" name="Tijdelijke aanduiding voor inhoud 2">
            <a:extLst>
              <a:ext uri="{FF2B5EF4-FFF2-40B4-BE49-F238E27FC236}">
                <a16:creationId xmlns:a16="http://schemas.microsoft.com/office/drawing/2014/main" id="{5FEA849A-4AF2-0625-3C3C-C88DC69ACE43}"/>
              </a:ext>
            </a:extLst>
          </p:cNvPr>
          <p:cNvSpPr txBox="1">
            <a:spLocks/>
          </p:cNvSpPr>
          <p:nvPr/>
        </p:nvSpPr>
        <p:spPr>
          <a:xfrm>
            <a:off x="1763753" y="2481095"/>
            <a:ext cx="9130988" cy="2881272"/>
          </a:xfrm>
          <a:prstGeom prst="rect">
            <a:avLst/>
          </a:prstGeom>
        </p:spPr>
        <p:txBody>
          <a:bodyPr vert="horz" lIns="91440" tIns="45720" rIns="91440" bIns="45720" numCol="2" spcCol="36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endParaRPr lang="nl-NL" sz="1600" dirty="0">
              <a:solidFill>
                <a:srgbClr val="2F548D"/>
              </a:solidFill>
              <a:latin typeface="Buenos Aires Light" pitchFamily="2" charset="77"/>
            </a:endParaRPr>
          </a:p>
        </p:txBody>
      </p:sp>
      <p:sp>
        <p:nvSpPr>
          <p:cNvPr id="30" name="Titel 1">
            <a:extLst>
              <a:ext uri="{FF2B5EF4-FFF2-40B4-BE49-F238E27FC236}">
                <a16:creationId xmlns:a16="http://schemas.microsoft.com/office/drawing/2014/main" id="{46F4EF5C-9285-3B62-4F48-913D76990A97}"/>
              </a:ext>
            </a:extLst>
          </p:cNvPr>
          <p:cNvSpPr txBox="1">
            <a:spLocks noGrp="1" noRot="1" noMove="1" noResize="1" noEditPoints="1" noAdjustHandles="1" noChangeArrowheads="1" noChangeShapeType="1"/>
          </p:cNvSpPr>
          <p:nvPr/>
        </p:nvSpPr>
        <p:spPr>
          <a:xfrm>
            <a:off x="1763751" y="1283650"/>
            <a:ext cx="733359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4800" b="1" dirty="0">
                <a:solidFill>
                  <a:srgbClr val="E30613"/>
                </a:solidFill>
                <a:latin typeface="Buenos Aires" pitchFamily="2" charset="77"/>
              </a:rPr>
              <a:t>Hoe zijn we daar gekomen?</a:t>
            </a:r>
          </a:p>
        </p:txBody>
      </p:sp>
      <p:sp>
        <p:nvSpPr>
          <p:cNvPr id="3" name="Tijdelijke aanduiding voor inhoud 2">
            <a:extLst>
              <a:ext uri="{FF2B5EF4-FFF2-40B4-BE49-F238E27FC236}">
                <a16:creationId xmlns:a16="http://schemas.microsoft.com/office/drawing/2014/main" id="{861FFE74-239B-EE0C-4FC0-FB314B8F7CD6}"/>
              </a:ext>
            </a:extLst>
          </p:cNvPr>
          <p:cNvSpPr txBox="1">
            <a:spLocks noGrp="1" noRot="1" noMove="1" noResize="1" noEditPoints="1" noAdjustHandles="1" noChangeArrowheads="1" noChangeShapeType="1"/>
          </p:cNvSpPr>
          <p:nvPr/>
        </p:nvSpPr>
        <p:spPr>
          <a:xfrm>
            <a:off x="1763753" y="2481094"/>
            <a:ext cx="9130988" cy="3093255"/>
          </a:xfrm>
          <a:prstGeom prst="rect">
            <a:avLst/>
          </a:prstGeom>
        </p:spPr>
        <p:txBody>
          <a:bodyPr vert="horz" lIns="91440" tIns="45720" rIns="91440" bIns="45720" numCol="1" spcCol="36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lnSpc>
                <a:spcPct val="100000"/>
              </a:lnSpc>
              <a:spcBef>
                <a:spcPts val="0"/>
              </a:spcBef>
              <a:spcAft>
                <a:spcPts val="0"/>
              </a:spcAft>
              <a:buNone/>
            </a:pPr>
            <a:endParaRPr lang="nl-NL" sz="1800" dirty="0">
              <a:latin typeface="Buenos Aires"/>
              <a:ea typeface="Calibri" panose="020F0502020204030204" pitchFamily="34" charset="0"/>
              <a:cs typeface="Segoe UI" panose="020B0502040204020203" pitchFamily="34" charset="0"/>
            </a:endParaRPr>
          </a:p>
          <a:p>
            <a:pPr marL="342900" indent="-342900">
              <a:lnSpc>
                <a:spcPct val="100000"/>
              </a:lnSpc>
              <a:buFont typeface="+mj-lt"/>
              <a:buAutoNum type="arabicPeriod"/>
            </a:pPr>
            <a:r>
              <a:rPr lang="nl-NL" sz="1800" dirty="0">
                <a:latin typeface="Buenos Aires"/>
              </a:rPr>
              <a:t>Sept. 2007: bezoek eilandgedeputeerden van Bonaire</a:t>
            </a:r>
          </a:p>
          <a:p>
            <a:pPr marL="342900" indent="-342900">
              <a:lnSpc>
                <a:spcPct val="100000"/>
              </a:lnSpc>
              <a:buFont typeface="+mj-lt"/>
              <a:buAutoNum type="arabicPeriod"/>
            </a:pPr>
            <a:r>
              <a:rPr lang="nl-NL" sz="1800" dirty="0">
                <a:latin typeface="Buenos Aires"/>
              </a:rPr>
              <a:t>21 feb. 2008: bestuurscollege Bonaire vraagt Min. </a:t>
            </a:r>
            <a:r>
              <a:rPr lang="nl-NL" sz="1800" dirty="0" err="1">
                <a:latin typeface="Buenos Aires"/>
              </a:rPr>
              <a:t>Biza</a:t>
            </a:r>
            <a:r>
              <a:rPr lang="nl-NL" sz="1800" dirty="0">
                <a:latin typeface="Buenos Aires"/>
              </a:rPr>
              <a:t> om Papiaments te beschermen onder Handvest.</a:t>
            </a:r>
          </a:p>
          <a:p>
            <a:pPr marL="342900" indent="-342900">
              <a:lnSpc>
                <a:spcPct val="100000"/>
              </a:lnSpc>
              <a:buFont typeface="+mj-lt"/>
              <a:buAutoNum type="arabicPeriod"/>
            </a:pPr>
            <a:r>
              <a:rPr lang="nl-NL" sz="1800" dirty="0">
                <a:latin typeface="Buenos Aires"/>
              </a:rPr>
              <a:t>22 dec. 2009: Motie Eilandsraad Bonaire</a:t>
            </a:r>
          </a:p>
          <a:p>
            <a:pPr marL="342900" indent="-342900">
              <a:lnSpc>
                <a:spcPct val="100000"/>
              </a:lnSpc>
              <a:buFont typeface="+mj-lt"/>
              <a:buAutoNum type="arabicPeriod"/>
            </a:pPr>
            <a:r>
              <a:rPr lang="nl-NL" sz="1800" dirty="0">
                <a:latin typeface="Buenos Aires"/>
              </a:rPr>
              <a:t>10-10-10: staatskundige hervorming, Bonaire bij NL; in </a:t>
            </a:r>
            <a:r>
              <a:rPr lang="nl-NL" sz="1800" dirty="0" err="1">
                <a:latin typeface="Buenos Aires"/>
              </a:rPr>
              <a:t>Wolbes</a:t>
            </a:r>
            <a:r>
              <a:rPr lang="nl-NL" sz="1800" dirty="0">
                <a:latin typeface="Buenos Aires"/>
              </a:rPr>
              <a:t> (</a:t>
            </a:r>
            <a:r>
              <a:rPr lang="nl-NL" sz="1800" i="1" dirty="0">
                <a:latin typeface="Buenos Aires"/>
              </a:rPr>
              <a:t>wet vergelijkbaar met </a:t>
            </a:r>
            <a:r>
              <a:rPr lang="nl-NL" sz="1800" i="1" dirty="0" err="1">
                <a:latin typeface="Buenos Aires"/>
              </a:rPr>
              <a:t>Awb</a:t>
            </a:r>
            <a:r>
              <a:rPr lang="nl-NL" sz="1800" dirty="0">
                <a:latin typeface="Buenos Aires"/>
              </a:rPr>
              <a:t>): Bonaire mag taalregeling maken </a:t>
            </a:r>
          </a:p>
          <a:p>
            <a:pPr marL="342900" indent="-342900">
              <a:lnSpc>
                <a:spcPct val="100000"/>
              </a:lnSpc>
              <a:buFont typeface="+mj-lt"/>
              <a:buAutoNum type="arabicPeriod"/>
            </a:pPr>
            <a:r>
              <a:rPr lang="nl-NL" sz="1800" dirty="0">
                <a:latin typeface="Buenos Aires"/>
              </a:rPr>
              <a:t>2013: </a:t>
            </a:r>
            <a:r>
              <a:rPr lang="nl-NL" sz="1800" dirty="0" err="1">
                <a:latin typeface="Buenos Aires"/>
              </a:rPr>
              <a:t>Eilandsverordening</a:t>
            </a:r>
            <a:r>
              <a:rPr lang="nl-NL" sz="1800" dirty="0">
                <a:latin typeface="Buenos Aires"/>
              </a:rPr>
              <a:t> gebruik v/h Papiaments in het bestuurlijk verkeer </a:t>
            </a:r>
          </a:p>
          <a:p>
            <a:pPr marL="0" indent="0">
              <a:lnSpc>
                <a:spcPct val="100000"/>
              </a:lnSpc>
              <a:buFont typeface="Arial" panose="020B0604020202020204" pitchFamily="34" charset="0"/>
              <a:buNone/>
            </a:pPr>
            <a:endParaRPr lang="nl-NL" sz="1800" dirty="0">
              <a:solidFill>
                <a:srgbClr val="2F548D"/>
              </a:solidFill>
              <a:latin typeface="Buenos Aires"/>
            </a:endParaRPr>
          </a:p>
        </p:txBody>
      </p:sp>
      <p:pic>
        <p:nvPicPr>
          <p:cNvPr id="2" name="Afbeelding 1" descr="Afbeelding met tekst, Lettertype, Graphics, logo&#10;&#10;Automatisch gegenereerde beschrijving">
            <a:extLst>
              <a:ext uri="{FF2B5EF4-FFF2-40B4-BE49-F238E27FC236}">
                <a16:creationId xmlns:a16="http://schemas.microsoft.com/office/drawing/2014/main" id="{FA974290-16FE-61DD-9F69-5D9EAC1BC18B}"/>
              </a:ext>
            </a:extLst>
          </p:cNvPr>
          <p:cNvPicPr>
            <a:picLocks noChangeAspect="1"/>
          </p:cNvPicPr>
          <p:nvPr/>
        </p:nvPicPr>
        <p:blipFill>
          <a:blip r:embed="rId3"/>
          <a:stretch>
            <a:fillRect/>
          </a:stretch>
        </p:blipFill>
        <p:spPr>
          <a:xfrm>
            <a:off x="8902090" y="-315799"/>
            <a:ext cx="1659355" cy="1659355"/>
          </a:xfrm>
          <a:prstGeom prst="rect">
            <a:avLst/>
          </a:prstGeom>
        </p:spPr>
      </p:pic>
    </p:spTree>
    <p:extLst>
      <p:ext uri="{BB962C8B-B14F-4D97-AF65-F5344CB8AC3E}">
        <p14:creationId xmlns:p14="http://schemas.microsoft.com/office/powerpoint/2010/main" val="2092274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AA1712E4-A785-BDBE-BB29-ED8441062E96}"/>
              </a:ext>
            </a:extLst>
          </p:cNvPr>
          <p:cNvSpPr>
            <a:spLocks noGrp="1" noRot="1" noMove="1" noResize="1" noEditPoints="1" noAdjustHandles="1" noChangeArrowheads="1" noChangeShapeType="1"/>
          </p:cNvSpPr>
          <p:nvPr/>
        </p:nvSpPr>
        <p:spPr>
          <a:xfrm>
            <a:off x="746150" y="0"/>
            <a:ext cx="11445850" cy="6858000"/>
          </a:xfrm>
          <a:prstGeom prst="rect">
            <a:avLst/>
          </a:prstGeom>
          <a:solidFill>
            <a:srgbClr val="E30613">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itel 1">
            <a:extLst>
              <a:ext uri="{FF2B5EF4-FFF2-40B4-BE49-F238E27FC236}">
                <a16:creationId xmlns:a16="http://schemas.microsoft.com/office/drawing/2014/main" id="{AA50C1FF-C321-422F-BAD7-C3EAB384C2A4}"/>
              </a:ext>
            </a:extLst>
          </p:cNvPr>
          <p:cNvSpPr txBox="1"/>
          <p:nvPr/>
        </p:nvSpPr>
        <p:spPr>
          <a:xfrm>
            <a:off x="7189366" y="6275294"/>
            <a:ext cx="6566210" cy="47271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2400" b="1" dirty="0" err="1">
                <a:solidFill>
                  <a:schemeClr val="bg1"/>
                </a:solidFill>
                <a:latin typeface="Buenos Aires SemBd" pitchFamily="2" charset="77"/>
              </a:rPr>
              <a:t>zodet</a:t>
            </a:r>
            <a:r>
              <a:rPr lang="nl-NL" sz="2400" b="1" dirty="0">
                <a:solidFill>
                  <a:schemeClr val="bg1"/>
                </a:solidFill>
                <a:latin typeface="Buenos Aires SemBd" pitchFamily="2" charset="77"/>
              </a:rPr>
              <a:t> veer ós </a:t>
            </a:r>
            <a:r>
              <a:rPr lang="nl-NL" sz="2400" b="1" dirty="0" err="1">
                <a:solidFill>
                  <a:schemeClr val="bg1"/>
                </a:solidFill>
                <a:latin typeface="Buenos Aires SemBd" pitchFamily="2" charset="77"/>
              </a:rPr>
              <a:t>versjtaon</a:t>
            </a:r>
            <a:endParaRPr lang="nl-NL" sz="2400" b="1" dirty="0">
              <a:solidFill>
                <a:schemeClr val="bg1"/>
              </a:solidFill>
              <a:latin typeface="Buenos Aires SemBd" pitchFamily="2" charset="77"/>
            </a:endParaRPr>
          </a:p>
        </p:txBody>
      </p:sp>
      <p:pic>
        <p:nvPicPr>
          <p:cNvPr id="8" name="Tijdelijke aanduiding voor inhoud 7">
            <a:extLst>
              <a:ext uri="{FF2B5EF4-FFF2-40B4-BE49-F238E27FC236}">
                <a16:creationId xmlns:a16="http://schemas.microsoft.com/office/drawing/2014/main" id="{CC9D8ADD-87EF-0B74-07EC-7499E800C7AE}"/>
              </a:ext>
            </a:extLst>
          </p:cNvPr>
          <p:cNvPicPr>
            <a:picLocks noGrp="1" noChangeAspect="1"/>
          </p:cNvPicPr>
          <p:nvPr>
            <p:ph idx="1"/>
          </p:nvPr>
        </p:nvPicPr>
        <p:blipFill>
          <a:blip r:embed="rId2"/>
          <a:srcRect/>
          <a:stretch/>
        </p:blipFill>
        <p:spPr>
          <a:xfrm>
            <a:off x="10796546" y="78645"/>
            <a:ext cx="1114508" cy="870469"/>
          </a:xfrm>
        </p:spPr>
      </p:pic>
      <p:sp>
        <p:nvSpPr>
          <p:cNvPr id="23" name="Titel 1">
            <a:extLst>
              <a:ext uri="{FF2B5EF4-FFF2-40B4-BE49-F238E27FC236}">
                <a16:creationId xmlns:a16="http://schemas.microsoft.com/office/drawing/2014/main" id="{E54411F0-6579-3BBB-CBE5-BD088CD10CE6}"/>
              </a:ext>
            </a:extLst>
          </p:cNvPr>
          <p:cNvSpPr>
            <a:spLocks noGrp="1" noRot="1" noMove="1" noResize="1" noEditPoints="1" noAdjustHandles="1" noChangeArrowheads="1" noChangeShapeType="1"/>
          </p:cNvSpPr>
          <p:nvPr>
            <p:ph type="title"/>
          </p:nvPr>
        </p:nvSpPr>
        <p:spPr>
          <a:xfrm>
            <a:off x="1763751" y="1283650"/>
            <a:ext cx="8826494" cy="1325563"/>
          </a:xfrm>
        </p:spPr>
        <p:txBody>
          <a:bodyPr>
            <a:normAutofit fontScale="90000"/>
          </a:bodyPr>
          <a:lstStyle/>
          <a:p>
            <a:r>
              <a:rPr lang="nl-NL" sz="4800" b="1" dirty="0">
                <a:solidFill>
                  <a:srgbClr val="E30613"/>
                </a:solidFill>
                <a:latin typeface="Buenos Aires" pitchFamily="2" charset="77"/>
              </a:rPr>
              <a:t>Het comité van Experts van het Handvest</a:t>
            </a:r>
          </a:p>
        </p:txBody>
      </p:sp>
      <p:sp>
        <p:nvSpPr>
          <p:cNvPr id="24" name="Tijdelijke aanduiding voor inhoud 2">
            <a:extLst>
              <a:ext uri="{FF2B5EF4-FFF2-40B4-BE49-F238E27FC236}">
                <a16:creationId xmlns:a16="http://schemas.microsoft.com/office/drawing/2014/main" id="{F7FA4251-4378-DF82-9881-71670FD42C3C}"/>
              </a:ext>
            </a:extLst>
          </p:cNvPr>
          <p:cNvSpPr txBox="1">
            <a:spLocks noGrp="1" noRot="1" noMove="1" noResize="1" noEditPoints="1" noAdjustHandles="1" noChangeArrowheads="1" noChangeShapeType="1"/>
          </p:cNvSpPr>
          <p:nvPr/>
        </p:nvSpPr>
        <p:spPr>
          <a:xfrm>
            <a:off x="1763753" y="2481095"/>
            <a:ext cx="9130988" cy="3397191"/>
          </a:xfrm>
          <a:prstGeom prst="rect">
            <a:avLst/>
          </a:prstGeom>
        </p:spPr>
        <p:txBody>
          <a:bodyPr vert="horz" lIns="91440" tIns="45720" rIns="91440" bIns="45720" numCol="1" spcCol="36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lnSpc>
                <a:spcPct val="100000"/>
              </a:lnSpc>
              <a:spcBef>
                <a:spcPts val="0"/>
              </a:spcBef>
              <a:spcAft>
                <a:spcPts val="0"/>
              </a:spcAft>
              <a:buNone/>
            </a:pPr>
            <a:endParaRPr lang="nl-NL" sz="1800" dirty="0">
              <a:latin typeface="Buenos Aires"/>
              <a:ea typeface="Calibri" panose="020F0502020204030204" pitchFamily="34" charset="0"/>
              <a:cs typeface="Segoe UI" panose="020B0502040204020203" pitchFamily="34" charset="0"/>
            </a:endParaRPr>
          </a:p>
          <a:p>
            <a:pPr marL="342900" indent="-342900">
              <a:buFont typeface="+mj-lt"/>
              <a:buAutoNum type="arabicPeriod"/>
            </a:pPr>
            <a:r>
              <a:rPr lang="nl-NL" sz="1800" dirty="0" err="1">
                <a:latin typeface="Buenos Aires"/>
              </a:rPr>
              <a:t>Splika</a:t>
            </a:r>
            <a:r>
              <a:rPr lang="nl-NL" sz="1800" dirty="0">
                <a:latin typeface="Buenos Aires"/>
              </a:rPr>
              <a:t> (NL) en </a:t>
            </a:r>
            <a:r>
              <a:rPr lang="nl-NL" sz="1800" dirty="0" err="1">
                <a:latin typeface="Buenos Aires"/>
              </a:rPr>
              <a:t>Akademia</a:t>
            </a:r>
            <a:r>
              <a:rPr lang="nl-NL" sz="1800" dirty="0">
                <a:latin typeface="Buenos Aires"/>
              </a:rPr>
              <a:t> </a:t>
            </a:r>
            <a:r>
              <a:rPr lang="nl-NL" sz="1800" dirty="0" err="1">
                <a:latin typeface="Buenos Aires"/>
              </a:rPr>
              <a:t>Papiamentu</a:t>
            </a:r>
            <a:r>
              <a:rPr lang="nl-NL" sz="1800" dirty="0">
                <a:latin typeface="Buenos Aires"/>
              </a:rPr>
              <a:t> (Bonaire) gaan dialoog aan met COMEX;</a:t>
            </a:r>
          </a:p>
          <a:p>
            <a:pPr marL="342900" indent="-342900">
              <a:buFont typeface="+mj-lt"/>
              <a:buAutoNum type="arabicPeriod"/>
            </a:pPr>
            <a:r>
              <a:rPr lang="nl-NL" sz="1800" dirty="0">
                <a:latin typeface="Buenos Aires"/>
              </a:rPr>
              <a:t>2015: aftasten;</a:t>
            </a:r>
          </a:p>
          <a:p>
            <a:pPr marL="342900" indent="-342900">
              <a:buFont typeface="+mj-lt"/>
              <a:buAutoNum type="arabicPeriod"/>
            </a:pPr>
            <a:r>
              <a:rPr lang="nl-NL" sz="1800" dirty="0">
                <a:latin typeface="Buenos Aires"/>
              </a:rPr>
              <a:t>Rapport van het Comité van Experts: Leg uit;</a:t>
            </a:r>
          </a:p>
          <a:p>
            <a:pPr marL="342900" indent="-342900">
              <a:buFont typeface="+mj-lt"/>
              <a:buAutoNum type="arabicPeriod"/>
            </a:pPr>
            <a:r>
              <a:rPr lang="nl-NL" sz="1800" dirty="0">
                <a:latin typeface="Buenos Aires"/>
              </a:rPr>
              <a:t>2019: Staatskundige structuur lastig uit te leggen, maar is Papiaments niet gewoon een historisch in Nederland gesproken taal?.</a:t>
            </a:r>
          </a:p>
          <a:p>
            <a:pPr marL="0" indent="0">
              <a:lnSpc>
                <a:spcPct val="100000"/>
              </a:lnSpc>
              <a:buFont typeface="Arial" panose="020B0604020202020204" pitchFamily="34" charset="0"/>
              <a:buNone/>
            </a:pPr>
            <a:endParaRPr lang="nl-NL" sz="1800" dirty="0">
              <a:solidFill>
                <a:srgbClr val="2F548D"/>
              </a:solidFill>
              <a:latin typeface="Buenos Aires"/>
            </a:endParaRPr>
          </a:p>
        </p:txBody>
      </p:sp>
      <p:pic>
        <p:nvPicPr>
          <p:cNvPr id="2" name="Afbeelding 1" descr="Afbeelding met tekst, Lettertype, Graphics, logo&#10;&#10;Automatisch gegenereerde beschrijving">
            <a:extLst>
              <a:ext uri="{FF2B5EF4-FFF2-40B4-BE49-F238E27FC236}">
                <a16:creationId xmlns:a16="http://schemas.microsoft.com/office/drawing/2014/main" id="{537373C3-F01E-F852-3550-553F37CDC6A0}"/>
              </a:ext>
            </a:extLst>
          </p:cNvPr>
          <p:cNvPicPr>
            <a:picLocks noChangeAspect="1"/>
          </p:cNvPicPr>
          <p:nvPr/>
        </p:nvPicPr>
        <p:blipFill>
          <a:blip r:embed="rId3"/>
          <a:stretch>
            <a:fillRect/>
          </a:stretch>
        </p:blipFill>
        <p:spPr>
          <a:xfrm>
            <a:off x="8902090" y="-315799"/>
            <a:ext cx="1659355" cy="1659355"/>
          </a:xfrm>
          <a:prstGeom prst="rect">
            <a:avLst/>
          </a:prstGeom>
        </p:spPr>
      </p:pic>
    </p:spTree>
    <p:extLst>
      <p:ext uri="{BB962C8B-B14F-4D97-AF65-F5344CB8AC3E}">
        <p14:creationId xmlns:p14="http://schemas.microsoft.com/office/powerpoint/2010/main" val="38159251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AA1712E4-A785-BDBE-BB29-ED8441062E96}"/>
              </a:ext>
            </a:extLst>
          </p:cNvPr>
          <p:cNvSpPr>
            <a:spLocks noGrp="1" noRot="1" noMove="1" noResize="1" noEditPoints="1" noAdjustHandles="1" noChangeArrowheads="1" noChangeShapeType="1"/>
          </p:cNvSpPr>
          <p:nvPr/>
        </p:nvSpPr>
        <p:spPr>
          <a:xfrm>
            <a:off x="746150" y="0"/>
            <a:ext cx="11445850" cy="6858000"/>
          </a:xfrm>
          <a:prstGeom prst="rect">
            <a:avLst/>
          </a:prstGeom>
          <a:solidFill>
            <a:srgbClr val="FEDA1F">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itel 1">
            <a:extLst>
              <a:ext uri="{FF2B5EF4-FFF2-40B4-BE49-F238E27FC236}">
                <a16:creationId xmlns:a16="http://schemas.microsoft.com/office/drawing/2014/main" id="{AA50C1FF-C321-422F-BAD7-C3EAB384C2A4}"/>
              </a:ext>
            </a:extLst>
          </p:cNvPr>
          <p:cNvSpPr txBox="1"/>
          <p:nvPr/>
        </p:nvSpPr>
        <p:spPr>
          <a:xfrm>
            <a:off x="7189366" y="6275294"/>
            <a:ext cx="6566210" cy="47271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2400" b="1" dirty="0" err="1">
                <a:solidFill>
                  <a:srgbClr val="FEDA1F">
                    <a:alpha val="59000"/>
                  </a:srgbClr>
                </a:solidFill>
                <a:latin typeface="Buenos Aires SemBd" pitchFamily="2" charset="77"/>
              </a:rPr>
              <a:t>zodet</a:t>
            </a:r>
            <a:r>
              <a:rPr lang="nl-NL" sz="2400" b="1" dirty="0">
                <a:solidFill>
                  <a:srgbClr val="FEDA1F">
                    <a:alpha val="59000"/>
                  </a:srgbClr>
                </a:solidFill>
                <a:latin typeface="Buenos Aires SemBd" pitchFamily="2" charset="77"/>
              </a:rPr>
              <a:t> veer ós </a:t>
            </a:r>
            <a:r>
              <a:rPr lang="nl-NL" sz="2400" b="1" dirty="0" err="1">
                <a:solidFill>
                  <a:srgbClr val="FEDA1F">
                    <a:alpha val="59000"/>
                  </a:srgbClr>
                </a:solidFill>
                <a:latin typeface="Buenos Aires SemBd" pitchFamily="2" charset="77"/>
              </a:rPr>
              <a:t>versjtaon</a:t>
            </a:r>
            <a:endParaRPr lang="nl-NL" sz="2400" b="1" dirty="0">
              <a:solidFill>
                <a:srgbClr val="FEDA1F">
                  <a:alpha val="59000"/>
                </a:srgbClr>
              </a:solidFill>
              <a:latin typeface="Buenos Aires SemBd" pitchFamily="2" charset="77"/>
            </a:endParaRPr>
          </a:p>
        </p:txBody>
      </p:sp>
      <p:pic>
        <p:nvPicPr>
          <p:cNvPr id="8" name="Tijdelijke aanduiding voor inhoud 7">
            <a:extLst>
              <a:ext uri="{FF2B5EF4-FFF2-40B4-BE49-F238E27FC236}">
                <a16:creationId xmlns:a16="http://schemas.microsoft.com/office/drawing/2014/main" id="{CC9D8ADD-87EF-0B74-07EC-7499E800C7AE}"/>
              </a:ext>
            </a:extLst>
          </p:cNvPr>
          <p:cNvPicPr>
            <a:picLocks noGrp="1" noChangeAspect="1"/>
          </p:cNvPicPr>
          <p:nvPr>
            <p:ph idx="1"/>
          </p:nvPr>
        </p:nvPicPr>
        <p:blipFill>
          <a:blip r:embed="rId2"/>
          <a:srcRect/>
          <a:stretch/>
        </p:blipFill>
        <p:spPr>
          <a:xfrm>
            <a:off x="10796546" y="78645"/>
            <a:ext cx="1114508" cy="870469"/>
          </a:xfrm>
        </p:spPr>
      </p:pic>
      <p:sp>
        <p:nvSpPr>
          <p:cNvPr id="23" name="Titel 1">
            <a:extLst>
              <a:ext uri="{FF2B5EF4-FFF2-40B4-BE49-F238E27FC236}">
                <a16:creationId xmlns:a16="http://schemas.microsoft.com/office/drawing/2014/main" id="{E54411F0-6579-3BBB-CBE5-BD088CD10CE6}"/>
              </a:ext>
            </a:extLst>
          </p:cNvPr>
          <p:cNvSpPr>
            <a:spLocks noGrp="1" noRot="1" noMove="1" noResize="1" noEditPoints="1" noAdjustHandles="1" noChangeArrowheads="1" noChangeShapeType="1"/>
          </p:cNvSpPr>
          <p:nvPr>
            <p:ph type="title"/>
          </p:nvPr>
        </p:nvSpPr>
        <p:spPr>
          <a:xfrm>
            <a:off x="1763750" y="1283650"/>
            <a:ext cx="9682099" cy="1325563"/>
          </a:xfrm>
        </p:spPr>
        <p:txBody>
          <a:bodyPr>
            <a:normAutofit fontScale="90000"/>
          </a:bodyPr>
          <a:lstStyle/>
          <a:p>
            <a:r>
              <a:rPr lang="nl-NL" sz="4800" b="1" dirty="0" err="1">
                <a:solidFill>
                  <a:srgbClr val="E30613"/>
                </a:solidFill>
                <a:latin typeface="Buenos Aires" pitchFamily="2" charset="77"/>
              </a:rPr>
              <a:t>Bestuursafspraken</a:t>
            </a:r>
            <a:r>
              <a:rPr lang="nl-NL" sz="4800" b="1" dirty="0">
                <a:solidFill>
                  <a:srgbClr val="E30613"/>
                </a:solidFill>
                <a:latin typeface="Buenos Aires" pitchFamily="2" charset="77"/>
              </a:rPr>
              <a:t> voor het Papiaments op Bonaire</a:t>
            </a:r>
          </a:p>
        </p:txBody>
      </p:sp>
      <p:sp>
        <p:nvSpPr>
          <p:cNvPr id="24" name="Tijdelijke aanduiding voor inhoud 2">
            <a:extLst>
              <a:ext uri="{FF2B5EF4-FFF2-40B4-BE49-F238E27FC236}">
                <a16:creationId xmlns:a16="http://schemas.microsoft.com/office/drawing/2014/main" id="{F7FA4251-4378-DF82-9881-71670FD42C3C}"/>
              </a:ext>
            </a:extLst>
          </p:cNvPr>
          <p:cNvSpPr txBox="1">
            <a:spLocks/>
          </p:cNvSpPr>
          <p:nvPr/>
        </p:nvSpPr>
        <p:spPr>
          <a:xfrm>
            <a:off x="1763753" y="2481095"/>
            <a:ext cx="9130988" cy="3873052"/>
          </a:xfrm>
          <a:prstGeom prst="rect">
            <a:avLst/>
          </a:prstGeom>
        </p:spPr>
        <p:txBody>
          <a:bodyPr vert="horz" lIns="91440" tIns="45720" rIns="91440" bIns="45720" numCol="1" spcCol="36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lgn="just">
              <a:lnSpc>
                <a:spcPct val="100000"/>
              </a:lnSpc>
              <a:spcBef>
                <a:spcPts val="0"/>
              </a:spcBef>
              <a:spcAft>
                <a:spcPts val="0"/>
              </a:spcAft>
              <a:buNone/>
            </a:pPr>
            <a:endParaRPr lang="nl-NL" sz="1800" dirty="0">
              <a:effectLst/>
              <a:latin typeface="Buenos Aires"/>
              <a:ea typeface="Calibri" panose="020F0502020204030204" pitchFamily="34" charset="0"/>
              <a:cs typeface="Segoe UI" panose="020B0502040204020203" pitchFamily="34" charset="0"/>
            </a:endParaRPr>
          </a:p>
          <a:p>
            <a:pPr marL="342900" indent="-342900">
              <a:buFont typeface="+mj-lt"/>
              <a:buAutoNum type="arabicPeriod"/>
            </a:pPr>
            <a:r>
              <a:rPr lang="nl-NL" sz="1800" dirty="0">
                <a:latin typeface="Buenos Aires"/>
              </a:rPr>
              <a:t>Maart 2021: </a:t>
            </a:r>
            <a:r>
              <a:rPr lang="nl-NL" sz="1800" dirty="0" err="1">
                <a:latin typeface="Buenos Aires"/>
              </a:rPr>
              <a:t>Bestuursafspraak</a:t>
            </a:r>
            <a:r>
              <a:rPr lang="nl-NL" sz="1800" dirty="0">
                <a:latin typeface="Buenos Aires"/>
              </a:rPr>
              <a:t> tussen de bewindslieden van BZK, OCW, BVOM en het openbaar lichaam Bonaire; </a:t>
            </a:r>
          </a:p>
          <a:p>
            <a:pPr marL="342900" indent="-342900">
              <a:buFont typeface="+mj-lt"/>
              <a:buAutoNum type="arabicPeriod"/>
            </a:pPr>
            <a:r>
              <a:rPr lang="nl-NL" sz="1800" dirty="0" err="1">
                <a:latin typeface="Buenos Aires"/>
              </a:rPr>
              <a:t>Akademia</a:t>
            </a:r>
            <a:r>
              <a:rPr lang="nl-NL" sz="1800" dirty="0">
                <a:latin typeface="Buenos Aires"/>
              </a:rPr>
              <a:t> </a:t>
            </a:r>
            <a:r>
              <a:rPr lang="nl-NL" sz="1800" dirty="0" err="1">
                <a:latin typeface="Buenos Aires"/>
              </a:rPr>
              <a:t>Papiamentu</a:t>
            </a:r>
            <a:r>
              <a:rPr lang="nl-NL" sz="1800" dirty="0">
                <a:latin typeface="Buenos Aires"/>
              </a:rPr>
              <a:t> (Bonaire) en </a:t>
            </a:r>
            <a:r>
              <a:rPr lang="nl-NL" sz="1800" dirty="0" err="1">
                <a:latin typeface="Buenos Aires"/>
              </a:rPr>
              <a:t>Splika</a:t>
            </a:r>
            <a:r>
              <a:rPr lang="nl-NL" sz="1800" dirty="0">
                <a:latin typeface="Buenos Aires"/>
              </a:rPr>
              <a:t> (NL) nauw betrokken bij opstellen;</a:t>
            </a:r>
          </a:p>
          <a:p>
            <a:pPr marL="342900" indent="-342900">
              <a:buFont typeface="+mj-lt"/>
              <a:buAutoNum type="arabicPeriod"/>
            </a:pPr>
            <a:r>
              <a:rPr lang="nl-NL" sz="1800" dirty="0">
                <a:latin typeface="Buenos Aires"/>
              </a:rPr>
              <a:t>Doel is dat in 2030 alle kinderen die op Bonaire de school verlaten, het Papiaments kunnen spreken, lezen en schrijven;</a:t>
            </a:r>
          </a:p>
          <a:p>
            <a:pPr marL="342900" indent="-342900">
              <a:buFont typeface="+mj-lt"/>
              <a:buAutoNum type="arabicPeriod"/>
            </a:pPr>
            <a:r>
              <a:rPr lang="nl-NL" sz="1800" dirty="0">
                <a:latin typeface="Buenos Aires"/>
              </a:rPr>
              <a:t>Gezamenlijk doel om </a:t>
            </a:r>
            <a:r>
              <a:rPr lang="nl-NL" sz="1800" b="1" dirty="0">
                <a:latin typeface="Buenos Aires"/>
              </a:rPr>
              <a:t>Deel III ECRML </a:t>
            </a:r>
            <a:r>
              <a:rPr lang="nl-NL" sz="1800" dirty="0">
                <a:latin typeface="Buenos Aires"/>
              </a:rPr>
              <a:t>toepasselijk te verklaren op het Papiaments op Bonaire;</a:t>
            </a:r>
          </a:p>
          <a:p>
            <a:pPr marL="342900" indent="-342900">
              <a:buFont typeface="+mj-lt"/>
              <a:buAutoNum type="arabicPeriod"/>
            </a:pPr>
            <a:r>
              <a:rPr lang="nl-NL" sz="1800" dirty="0">
                <a:latin typeface="Buenos Aires"/>
              </a:rPr>
              <a:t>22 jan. 2024:  ECRML </a:t>
            </a:r>
            <a:r>
              <a:rPr lang="nl-NL" sz="1800" b="1" dirty="0">
                <a:latin typeface="Buenos Aires"/>
              </a:rPr>
              <a:t>Deel III </a:t>
            </a:r>
            <a:r>
              <a:rPr lang="nl-NL" sz="1800" dirty="0">
                <a:latin typeface="Buenos Aires"/>
              </a:rPr>
              <a:t>van toepassing op het Papiaments in het Caribische deel van Nederland (de eilanden Bonaire, Sint Eustatius en Saba);</a:t>
            </a:r>
          </a:p>
          <a:p>
            <a:pPr marL="342900" indent="-342900">
              <a:buFont typeface="+mj-lt"/>
              <a:buAutoNum type="arabicPeriod"/>
            </a:pPr>
            <a:r>
              <a:rPr lang="nl-NL" sz="1800" dirty="0" err="1">
                <a:latin typeface="Buenos Aires"/>
              </a:rPr>
              <a:t>Akademia</a:t>
            </a:r>
            <a:r>
              <a:rPr lang="nl-NL" sz="1800" dirty="0">
                <a:latin typeface="Buenos Aires"/>
              </a:rPr>
              <a:t> </a:t>
            </a:r>
            <a:r>
              <a:rPr lang="nl-NL" sz="1800" dirty="0" err="1">
                <a:latin typeface="Buenos Aires"/>
              </a:rPr>
              <a:t>Papiamentu</a:t>
            </a:r>
            <a:r>
              <a:rPr lang="nl-NL" sz="1800" dirty="0">
                <a:latin typeface="Buenos Aires"/>
              </a:rPr>
              <a:t> (Bonaire) en </a:t>
            </a:r>
            <a:r>
              <a:rPr lang="nl-NL" sz="1800" dirty="0" err="1">
                <a:latin typeface="Buenos Aires"/>
              </a:rPr>
              <a:t>Splika</a:t>
            </a:r>
            <a:r>
              <a:rPr lang="nl-NL" sz="1800" dirty="0">
                <a:latin typeface="Buenos Aires"/>
              </a:rPr>
              <a:t> (NL) niet betrokken bij keuze uit menu Handvest;</a:t>
            </a:r>
          </a:p>
          <a:p>
            <a:pPr marL="342900" indent="-342900">
              <a:buFont typeface="+mj-lt"/>
              <a:buAutoNum type="arabicPeriod"/>
            </a:pPr>
            <a:r>
              <a:rPr lang="nl-NL" sz="1800" dirty="0">
                <a:latin typeface="Buenos Aires"/>
              </a:rPr>
              <a:t>1 juli 2024: ECRML </a:t>
            </a:r>
            <a:r>
              <a:rPr lang="nl-NL" sz="1800" b="1" dirty="0">
                <a:latin typeface="Buenos Aires"/>
              </a:rPr>
              <a:t>Deel II </a:t>
            </a:r>
            <a:r>
              <a:rPr lang="nl-NL" sz="1800" dirty="0">
                <a:latin typeface="Buenos Aires"/>
              </a:rPr>
              <a:t>van toepassing op het Papiaments in Nederland (in Europa).</a:t>
            </a:r>
          </a:p>
          <a:p>
            <a:endParaRPr lang="nl-NL" sz="1800" dirty="0">
              <a:latin typeface="Buenos Aires"/>
            </a:endParaRPr>
          </a:p>
          <a:p>
            <a:pPr marL="0" indent="0">
              <a:lnSpc>
                <a:spcPct val="100000"/>
              </a:lnSpc>
              <a:buFont typeface="Arial" panose="020B0604020202020204" pitchFamily="34" charset="0"/>
              <a:buNone/>
            </a:pPr>
            <a:endParaRPr lang="nl-NL" sz="1800" dirty="0">
              <a:solidFill>
                <a:srgbClr val="2F548D"/>
              </a:solidFill>
              <a:latin typeface="Buenos Aires"/>
            </a:endParaRPr>
          </a:p>
        </p:txBody>
      </p:sp>
      <p:pic>
        <p:nvPicPr>
          <p:cNvPr id="2" name="Afbeelding 1" descr="Afbeelding met tekst, Lettertype, Graphics, logo&#10;&#10;Automatisch gegenereerde beschrijving">
            <a:extLst>
              <a:ext uri="{FF2B5EF4-FFF2-40B4-BE49-F238E27FC236}">
                <a16:creationId xmlns:a16="http://schemas.microsoft.com/office/drawing/2014/main" id="{D9266B63-F659-AD6D-B9A4-6A3706E1F80C}"/>
              </a:ext>
            </a:extLst>
          </p:cNvPr>
          <p:cNvPicPr>
            <a:picLocks noChangeAspect="1"/>
          </p:cNvPicPr>
          <p:nvPr/>
        </p:nvPicPr>
        <p:blipFill>
          <a:blip r:embed="rId3"/>
          <a:stretch>
            <a:fillRect/>
          </a:stretch>
        </p:blipFill>
        <p:spPr>
          <a:xfrm>
            <a:off x="8902090" y="-315799"/>
            <a:ext cx="1659355" cy="1659355"/>
          </a:xfrm>
          <a:prstGeom prst="rect">
            <a:avLst/>
          </a:prstGeom>
        </p:spPr>
      </p:pic>
    </p:spTree>
    <p:extLst>
      <p:ext uri="{BB962C8B-B14F-4D97-AF65-F5344CB8AC3E}">
        <p14:creationId xmlns:p14="http://schemas.microsoft.com/office/powerpoint/2010/main" val="25028822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AA1712E4-A785-BDBE-BB29-ED8441062E96}"/>
              </a:ext>
            </a:extLst>
          </p:cNvPr>
          <p:cNvSpPr>
            <a:spLocks noGrp="1" noRot="1" noMove="1" noResize="1" noEditPoints="1" noAdjustHandles="1" noChangeArrowheads="1" noChangeShapeType="1"/>
          </p:cNvSpPr>
          <p:nvPr/>
        </p:nvSpPr>
        <p:spPr>
          <a:xfrm>
            <a:off x="746150" y="0"/>
            <a:ext cx="11445850" cy="6858000"/>
          </a:xfrm>
          <a:prstGeom prst="rect">
            <a:avLst/>
          </a:prstGeom>
          <a:solidFill>
            <a:srgbClr val="2F548D">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8" name="Tijdelijke aanduiding voor inhoud 7">
            <a:extLst>
              <a:ext uri="{FF2B5EF4-FFF2-40B4-BE49-F238E27FC236}">
                <a16:creationId xmlns:a16="http://schemas.microsoft.com/office/drawing/2014/main" id="{CC9D8ADD-87EF-0B74-07EC-7499E800C7AE}"/>
              </a:ext>
            </a:extLst>
          </p:cNvPr>
          <p:cNvPicPr>
            <a:picLocks noGrp="1" noChangeAspect="1"/>
          </p:cNvPicPr>
          <p:nvPr>
            <p:ph idx="1"/>
          </p:nvPr>
        </p:nvPicPr>
        <p:blipFill>
          <a:blip r:embed="rId2"/>
          <a:srcRect/>
          <a:stretch/>
        </p:blipFill>
        <p:spPr>
          <a:xfrm>
            <a:off x="10796546" y="78645"/>
            <a:ext cx="1114508" cy="870469"/>
          </a:xfrm>
        </p:spPr>
      </p:pic>
      <p:sp>
        <p:nvSpPr>
          <p:cNvPr id="25" name="Titel 1">
            <a:extLst>
              <a:ext uri="{FF2B5EF4-FFF2-40B4-BE49-F238E27FC236}">
                <a16:creationId xmlns:a16="http://schemas.microsoft.com/office/drawing/2014/main" id="{707839BF-98E4-A218-E45F-B52F071829EF}"/>
              </a:ext>
            </a:extLst>
          </p:cNvPr>
          <p:cNvSpPr txBox="1"/>
          <p:nvPr/>
        </p:nvSpPr>
        <p:spPr>
          <a:xfrm>
            <a:off x="7189366" y="6275294"/>
            <a:ext cx="6566210" cy="47271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2400" b="1" dirty="0" err="1">
                <a:solidFill>
                  <a:schemeClr val="bg1"/>
                </a:solidFill>
                <a:latin typeface="Buenos Aires SemBd" pitchFamily="2" charset="77"/>
              </a:rPr>
              <a:t>zodet</a:t>
            </a:r>
            <a:r>
              <a:rPr lang="nl-NL" sz="2400" b="1" dirty="0">
                <a:solidFill>
                  <a:schemeClr val="bg1"/>
                </a:solidFill>
                <a:latin typeface="Buenos Aires SemBd" pitchFamily="2" charset="77"/>
              </a:rPr>
              <a:t> veer ós </a:t>
            </a:r>
            <a:r>
              <a:rPr lang="nl-NL" sz="2400" b="1" dirty="0" err="1">
                <a:solidFill>
                  <a:schemeClr val="bg1"/>
                </a:solidFill>
                <a:latin typeface="Buenos Aires SemBd" pitchFamily="2" charset="77"/>
              </a:rPr>
              <a:t>versjtaon</a:t>
            </a:r>
            <a:endParaRPr lang="nl-NL" sz="2400" b="1" dirty="0">
              <a:solidFill>
                <a:schemeClr val="bg1"/>
              </a:solidFill>
              <a:latin typeface="Buenos Aires SemBd" pitchFamily="2" charset="77"/>
            </a:endParaRPr>
          </a:p>
        </p:txBody>
      </p:sp>
      <p:sp>
        <p:nvSpPr>
          <p:cNvPr id="27" name="Tijdelijke aanduiding voor inhoud 2">
            <a:extLst>
              <a:ext uri="{FF2B5EF4-FFF2-40B4-BE49-F238E27FC236}">
                <a16:creationId xmlns:a16="http://schemas.microsoft.com/office/drawing/2014/main" id="{5FEA849A-4AF2-0625-3C3C-C88DC69ACE43}"/>
              </a:ext>
            </a:extLst>
          </p:cNvPr>
          <p:cNvSpPr txBox="1">
            <a:spLocks/>
          </p:cNvSpPr>
          <p:nvPr/>
        </p:nvSpPr>
        <p:spPr>
          <a:xfrm>
            <a:off x="1763753" y="2481095"/>
            <a:ext cx="9130988" cy="2881272"/>
          </a:xfrm>
          <a:prstGeom prst="rect">
            <a:avLst/>
          </a:prstGeom>
        </p:spPr>
        <p:txBody>
          <a:bodyPr vert="horz" lIns="91440" tIns="45720" rIns="91440" bIns="45720" numCol="2" spcCol="36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endParaRPr lang="nl-NL" sz="1600" dirty="0">
              <a:solidFill>
                <a:srgbClr val="2F548D"/>
              </a:solidFill>
              <a:latin typeface="Buenos Aires Light" pitchFamily="2" charset="77"/>
            </a:endParaRPr>
          </a:p>
        </p:txBody>
      </p:sp>
      <p:sp>
        <p:nvSpPr>
          <p:cNvPr id="30" name="Titel 1">
            <a:extLst>
              <a:ext uri="{FF2B5EF4-FFF2-40B4-BE49-F238E27FC236}">
                <a16:creationId xmlns:a16="http://schemas.microsoft.com/office/drawing/2014/main" id="{46F4EF5C-9285-3B62-4F48-913D76990A97}"/>
              </a:ext>
            </a:extLst>
          </p:cNvPr>
          <p:cNvSpPr txBox="1">
            <a:spLocks noGrp="1" noRot="1" noMove="1" noResize="1" noEditPoints="1" noAdjustHandles="1" noChangeArrowheads="1" noChangeShapeType="1"/>
          </p:cNvSpPr>
          <p:nvPr/>
        </p:nvSpPr>
        <p:spPr>
          <a:xfrm>
            <a:off x="1763751" y="1283650"/>
            <a:ext cx="733359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4800" b="1" dirty="0">
                <a:solidFill>
                  <a:srgbClr val="E30613"/>
                </a:solidFill>
                <a:latin typeface="Buenos Aires" pitchFamily="2" charset="77"/>
              </a:rPr>
              <a:t>Wat hebben we nu nodig?</a:t>
            </a:r>
          </a:p>
        </p:txBody>
      </p:sp>
      <p:sp>
        <p:nvSpPr>
          <p:cNvPr id="3" name="Tijdelijke aanduiding voor inhoud 2">
            <a:extLst>
              <a:ext uri="{FF2B5EF4-FFF2-40B4-BE49-F238E27FC236}">
                <a16:creationId xmlns:a16="http://schemas.microsoft.com/office/drawing/2014/main" id="{861FFE74-239B-EE0C-4FC0-FB314B8F7CD6}"/>
              </a:ext>
            </a:extLst>
          </p:cNvPr>
          <p:cNvSpPr txBox="1">
            <a:spLocks noGrp="1" noRot="1" noMove="1" noResize="1" noEditPoints="1" noAdjustHandles="1" noChangeArrowheads="1" noChangeShapeType="1"/>
          </p:cNvSpPr>
          <p:nvPr/>
        </p:nvSpPr>
        <p:spPr>
          <a:xfrm>
            <a:off x="1763753" y="2481094"/>
            <a:ext cx="9130988" cy="3093255"/>
          </a:xfrm>
          <a:prstGeom prst="rect">
            <a:avLst/>
          </a:prstGeom>
        </p:spPr>
        <p:txBody>
          <a:bodyPr vert="horz" lIns="91440" tIns="45720" rIns="91440" bIns="45720" numCol="1" spcCol="36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sz="1800" dirty="0"/>
          </a:p>
          <a:p>
            <a:pPr marL="342900" indent="-342900">
              <a:buFont typeface="+mj-lt"/>
              <a:buAutoNum type="arabicPeriod"/>
            </a:pPr>
            <a:r>
              <a:rPr lang="nl-NL" sz="1800" dirty="0">
                <a:latin typeface="Buenos Aires"/>
              </a:rPr>
              <a:t>Art. 8.1.a, voorschoolse onderwijs niet toepasselijk verklaard; </a:t>
            </a:r>
          </a:p>
          <a:p>
            <a:pPr marL="342900" indent="-342900">
              <a:buFont typeface="+mj-lt"/>
              <a:buAutoNum type="arabicPeriod"/>
            </a:pPr>
            <a:r>
              <a:rPr lang="nl-NL" sz="1800" dirty="0">
                <a:latin typeface="Buenos Aires"/>
              </a:rPr>
              <a:t>Hoog beschermingsniveau gebruik Papiaments bij gerechtelijke autoriteiten; maar geen wetgeving;</a:t>
            </a:r>
          </a:p>
          <a:p>
            <a:pPr marL="342900" indent="-342900">
              <a:buFont typeface="+mj-lt"/>
              <a:buAutoNum type="arabicPeriod"/>
            </a:pPr>
            <a:r>
              <a:rPr lang="nl-NL" sz="1800" dirty="0">
                <a:latin typeface="Buenos Aires"/>
              </a:rPr>
              <a:t>Opzetten kenniscentrum </a:t>
            </a:r>
            <a:r>
              <a:rPr lang="nl-NL" sz="1800" dirty="0" err="1">
                <a:latin typeface="Buenos Aires"/>
              </a:rPr>
              <a:t>Papiamentu</a:t>
            </a:r>
            <a:r>
              <a:rPr lang="nl-NL" sz="1800" dirty="0">
                <a:latin typeface="Buenos Aires"/>
              </a:rPr>
              <a:t> / onafhankelijk orgaan voor het </a:t>
            </a:r>
            <a:r>
              <a:rPr lang="nl-NL" sz="1800" dirty="0" err="1">
                <a:latin typeface="Buenos Aires"/>
              </a:rPr>
              <a:t>Papiamentu</a:t>
            </a:r>
            <a:r>
              <a:rPr lang="nl-NL" sz="1800" dirty="0">
                <a:latin typeface="Buenos Aires"/>
              </a:rPr>
              <a:t>;</a:t>
            </a:r>
          </a:p>
          <a:p>
            <a:pPr marL="342900" indent="-342900">
              <a:buFont typeface="+mj-lt"/>
              <a:buAutoNum type="arabicPeriod"/>
            </a:pPr>
            <a:r>
              <a:rPr lang="nl-NL" sz="1800" dirty="0">
                <a:latin typeface="Buenos Aires"/>
              </a:rPr>
              <a:t>Taal sociologisch onderzoek </a:t>
            </a:r>
            <a:r>
              <a:rPr lang="nl-NL" sz="1800" dirty="0" err="1">
                <a:latin typeface="Buenos Aires"/>
              </a:rPr>
              <a:t>Papiamentu</a:t>
            </a:r>
            <a:r>
              <a:rPr lang="nl-NL" sz="1800" dirty="0">
                <a:latin typeface="Buenos Aires"/>
              </a:rPr>
              <a:t> op Bonaire (geen verplichting uit ECRML);</a:t>
            </a:r>
          </a:p>
          <a:p>
            <a:pPr marL="342900" indent="-342900">
              <a:buFont typeface="+mj-lt"/>
              <a:buAutoNum type="arabicPeriod"/>
            </a:pPr>
            <a:r>
              <a:rPr lang="nl-NL" sz="1800" dirty="0">
                <a:latin typeface="Buenos Aires"/>
              </a:rPr>
              <a:t>Beleidsplan Papiaments Bonaire;</a:t>
            </a:r>
          </a:p>
          <a:p>
            <a:pPr marL="342900" indent="-342900">
              <a:buFont typeface="+mj-lt"/>
              <a:buAutoNum type="arabicPeriod"/>
            </a:pPr>
            <a:r>
              <a:rPr lang="nl-NL" sz="1800" dirty="0">
                <a:latin typeface="Buenos Aires"/>
              </a:rPr>
              <a:t>Nieuwe </a:t>
            </a:r>
            <a:r>
              <a:rPr lang="nl-NL" sz="1800" dirty="0" err="1">
                <a:latin typeface="Buenos Aires"/>
              </a:rPr>
              <a:t>Bestuursafspraak</a:t>
            </a:r>
            <a:r>
              <a:rPr lang="nl-NL" sz="1800" dirty="0">
                <a:latin typeface="Buenos Aires"/>
              </a:rPr>
              <a:t> Papiaments.</a:t>
            </a:r>
          </a:p>
          <a:p>
            <a:pPr marL="0" indent="0">
              <a:lnSpc>
                <a:spcPct val="100000"/>
              </a:lnSpc>
              <a:buFont typeface="Arial" panose="020B0604020202020204" pitchFamily="34" charset="0"/>
              <a:buNone/>
            </a:pPr>
            <a:endParaRPr lang="nl-NL" sz="1800" dirty="0">
              <a:solidFill>
                <a:srgbClr val="2F548D"/>
              </a:solidFill>
              <a:latin typeface="Buenos Aires"/>
            </a:endParaRPr>
          </a:p>
        </p:txBody>
      </p:sp>
      <p:pic>
        <p:nvPicPr>
          <p:cNvPr id="2" name="Afbeelding 1" descr="Afbeelding met tekst, Lettertype, Graphics, logo&#10;&#10;Automatisch gegenereerde beschrijving">
            <a:extLst>
              <a:ext uri="{FF2B5EF4-FFF2-40B4-BE49-F238E27FC236}">
                <a16:creationId xmlns:a16="http://schemas.microsoft.com/office/drawing/2014/main" id="{7FBE1FDF-C6DB-D703-B866-81E923A3EDC4}"/>
              </a:ext>
            </a:extLst>
          </p:cNvPr>
          <p:cNvPicPr>
            <a:picLocks noChangeAspect="1"/>
          </p:cNvPicPr>
          <p:nvPr/>
        </p:nvPicPr>
        <p:blipFill>
          <a:blip r:embed="rId3"/>
          <a:stretch>
            <a:fillRect/>
          </a:stretch>
        </p:blipFill>
        <p:spPr>
          <a:xfrm>
            <a:off x="8902090" y="-315799"/>
            <a:ext cx="1659355" cy="1659355"/>
          </a:xfrm>
          <a:prstGeom prst="rect">
            <a:avLst/>
          </a:prstGeom>
        </p:spPr>
      </p:pic>
    </p:spTree>
    <p:extLst>
      <p:ext uri="{BB962C8B-B14F-4D97-AF65-F5344CB8AC3E}">
        <p14:creationId xmlns:p14="http://schemas.microsoft.com/office/powerpoint/2010/main" val="32927761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AA1712E4-A785-BDBE-BB29-ED8441062E96}"/>
              </a:ext>
            </a:extLst>
          </p:cNvPr>
          <p:cNvSpPr>
            <a:spLocks noGrp="1" noRot="1" noMove="1" noResize="1" noEditPoints="1" noAdjustHandles="1" noChangeArrowheads="1" noChangeShapeType="1"/>
          </p:cNvSpPr>
          <p:nvPr/>
        </p:nvSpPr>
        <p:spPr>
          <a:xfrm>
            <a:off x="746150" y="0"/>
            <a:ext cx="11445850" cy="6858000"/>
          </a:xfrm>
          <a:prstGeom prst="rect">
            <a:avLst/>
          </a:prstGeom>
          <a:solidFill>
            <a:srgbClr val="E30613">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itel 1">
            <a:extLst>
              <a:ext uri="{FF2B5EF4-FFF2-40B4-BE49-F238E27FC236}">
                <a16:creationId xmlns:a16="http://schemas.microsoft.com/office/drawing/2014/main" id="{AA50C1FF-C321-422F-BAD7-C3EAB384C2A4}"/>
              </a:ext>
            </a:extLst>
          </p:cNvPr>
          <p:cNvSpPr txBox="1"/>
          <p:nvPr/>
        </p:nvSpPr>
        <p:spPr>
          <a:xfrm>
            <a:off x="7189366" y="6275294"/>
            <a:ext cx="6566210" cy="47271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2400" b="1" dirty="0" err="1">
                <a:solidFill>
                  <a:schemeClr val="bg1"/>
                </a:solidFill>
                <a:latin typeface="Buenos Aires SemBd" pitchFamily="2" charset="77"/>
              </a:rPr>
              <a:t>zodet</a:t>
            </a:r>
            <a:r>
              <a:rPr lang="nl-NL" sz="2400" b="1" dirty="0">
                <a:solidFill>
                  <a:schemeClr val="bg1"/>
                </a:solidFill>
                <a:latin typeface="Buenos Aires SemBd" pitchFamily="2" charset="77"/>
              </a:rPr>
              <a:t> veer ós </a:t>
            </a:r>
            <a:r>
              <a:rPr lang="nl-NL" sz="2400" b="1" dirty="0" err="1">
                <a:solidFill>
                  <a:schemeClr val="bg1"/>
                </a:solidFill>
                <a:latin typeface="Buenos Aires SemBd" pitchFamily="2" charset="77"/>
              </a:rPr>
              <a:t>versjtaon</a:t>
            </a:r>
            <a:endParaRPr lang="nl-NL" sz="2400" b="1" dirty="0">
              <a:solidFill>
                <a:schemeClr val="bg1"/>
              </a:solidFill>
              <a:latin typeface="Buenos Aires SemBd" pitchFamily="2" charset="77"/>
            </a:endParaRPr>
          </a:p>
        </p:txBody>
      </p:sp>
      <p:pic>
        <p:nvPicPr>
          <p:cNvPr id="8" name="Tijdelijke aanduiding voor inhoud 7">
            <a:extLst>
              <a:ext uri="{FF2B5EF4-FFF2-40B4-BE49-F238E27FC236}">
                <a16:creationId xmlns:a16="http://schemas.microsoft.com/office/drawing/2014/main" id="{CC9D8ADD-87EF-0B74-07EC-7499E800C7AE}"/>
              </a:ext>
            </a:extLst>
          </p:cNvPr>
          <p:cNvPicPr>
            <a:picLocks noGrp="1" noChangeAspect="1"/>
          </p:cNvPicPr>
          <p:nvPr>
            <p:ph idx="1"/>
          </p:nvPr>
        </p:nvPicPr>
        <p:blipFill>
          <a:blip r:embed="rId2"/>
          <a:srcRect/>
          <a:stretch/>
        </p:blipFill>
        <p:spPr>
          <a:xfrm>
            <a:off x="10796546" y="78645"/>
            <a:ext cx="1114508" cy="870469"/>
          </a:xfrm>
        </p:spPr>
      </p:pic>
      <p:sp>
        <p:nvSpPr>
          <p:cNvPr id="23" name="Titel 1">
            <a:extLst>
              <a:ext uri="{FF2B5EF4-FFF2-40B4-BE49-F238E27FC236}">
                <a16:creationId xmlns:a16="http://schemas.microsoft.com/office/drawing/2014/main" id="{E54411F0-6579-3BBB-CBE5-BD088CD10CE6}"/>
              </a:ext>
            </a:extLst>
          </p:cNvPr>
          <p:cNvSpPr>
            <a:spLocks noGrp="1" noRot="1" noMove="1" noResize="1" noEditPoints="1" noAdjustHandles="1" noChangeArrowheads="1" noChangeShapeType="1"/>
          </p:cNvSpPr>
          <p:nvPr>
            <p:ph type="title"/>
          </p:nvPr>
        </p:nvSpPr>
        <p:spPr>
          <a:xfrm>
            <a:off x="1763751" y="1283650"/>
            <a:ext cx="8826494" cy="1325563"/>
          </a:xfrm>
        </p:spPr>
        <p:txBody>
          <a:bodyPr>
            <a:normAutofit/>
          </a:bodyPr>
          <a:lstStyle/>
          <a:p>
            <a:r>
              <a:rPr lang="nl-NL" sz="4800" b="1" dirty="0">
                <a:solidFill>
                  <a:srgbClr val="E30613"/>
                </a:solidFill>
                <a:latin typeface="Buenos Aires" pitchFamily="2" charset="77"/>
              </a:rPr>
              <a:t>Meerwaarde van deel III</a:t>
            </a:r>
          </a:p>
        </p:txBody>
      </p:sp>
      <p:sp>
        <p:nvSpPr>
          <p:cNvPr id="24" name="Tijdelijke aanduiding voor inhoud 2">
            <a:extLst>
              <a:ext uri="{FF2B5EF4-FFF2-40B4-BE49-F238E27FC236}">
                <a16:creationId xmlns:a16="http://schemas.microsoft.com/office/drawing/2014/main" id="{F7FA4251-4378-DF82-9881-71670FD42C3C}"/>
              </a:ext>
            </a:extLst>
          </p:cNvPr>
          <p:cNvSpPr txBox="1">
            <a:spLocks noGrp="1" noRot="1" noMove="1" noResize="1" noEditPoints="1" noAdjustHandles="1" noChangeArrowheads="1" noChangeShapeType="1"/>
          </p:cNvSpPr>
          <p:nvPr/>
        </p:nvSpPr>
        <p:spPr>
          <a:xfrm>
            <a:off x="1763753" y="2481095"/>
            <a:ext cx="9130988" cy="3397191"/>
          </a:xfrm>
          <a:prstGeom prst="rect">
            <a:avLst/>
          </a:prstGeom>
        </p:spPr>
        <p:txBody>
          <a:bodyPr vert="horz" lIns="91440" tIns="45720" rIns="91440" bIns="45720" numCol="1" spcCol="36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lnSpc>
                <a:spcPct val="100000"/>
              </a:lnSpc>
              <a:spcBef>
                <a:spcPts val="0"/>
              </a:spcBef>
              <a:spcAft>
                <a:spcPts val="0"/>
              </a:spcAft>
              <a:buNone/>
            </a:pPr>
            <a:endParaRPr lang="nl-NL" sz="1800" dirty="0">
              <a:latin typeface="Buenos Aires"/>
              <a:ea typeface="Calibri" panose="020F0502020204030204" pitchFamily="34" charset="0"/>
              <a:cs typeface="Segoe UI" panose="020B0502040204020203" pitchFamily="34" charset="0"/>
            </a:endParaRPr>
          </a:p>
          <a:p>
            <a:pPr marL="457200" indent="-457200">
              <a:buFont typeface="+mj-lt"/>
              <a:buAutoNum type="arabicPeriod"/>
            </a:pPr>
            <a:r>
              <a:rPr lang="nl-NL" sz="1900" dirty="0">
                <a:latin typeface="Buenos Aires"/>
              </a:rPr>
              <a:t>Er bestaat al taalwetgeving voor gebruik van </a:t>
            </a:r>
            <a:r>
              <a:rPr lang="nl-NL" sz="1900" dirty="0" err="1">
                <a:latin typeface="Buenos Aires"/>
              </a:rPr>
              <a:t>Papiamentu</a:t>
            </a:r>
            <a:r>
              <a:rPr lang="nl-NL" sz="1900" dirty="0">
                <a:latin typeface="Buenos Aires"/>
              </a:rPr>
              <a:t> in verschillende domeinen; </a:t>
            </a:r>
          </a:p>
          <a:p>
            <a:pPr marL="914400" lvl="1" indent="-457200">
              <a:buFont typeface="+mj-lt"/>
              <a:buAutoNum type="alphaLcParenR"/>
            </a:pPr>
            <a:r>
              <a:rPr lang="nl-NL" sz="1900" dirty="0">
                <a:latin typeface="Buenos Aires"/>
              </a:rPr>
              <a:t>maar deze wetgeving is wel neergezet op initiatief van </a:t>
            </a:r>
            <a:r>
              <a:rPr lang="nl-NL" sz="1900" dirty="0" err="1">
                <a:latin typeface="Buenos Aires"/>
              </a:rPr>
              <a:t>Akademia</a:t>
            </a:r>
            <a:r>
              <a:rPr lang="nl-NL" sz="1900" dirty="0">
                <a:latin typeface="Buenos Aires"/>
              </a:rPr>
              <a:t> </a:t>
            </a:r>
            <a:r>
              <a:rPr lang="nl-NL" sz="1900" dirty="0" err="1">
                <a:latin typeface="Buenos Aires"/>
              </a:rPr>
              <a:t>Papiamentu</a:t>
            </a:r>
            <a:r>
              <a:rPr lang="nl-NL" sz="1900" dirty="0">
                <a:latin typeface="Buenos Aires"/>
              </a:rPr>
              <a:t> (Bonaire) en </a:t>
            </a:r>
            <a:r>
              <a:rPr lang="nl-NL" sz="1900" dirty="0" err="1">
                <a:latin typeface="Buenos Aires"/>
              </a:rPr>
              <a:t>Splika</a:t>
            </a:r>
            <a:r>
              <a:rPr lang="nl-NL" sz="1900" dirty="0">
                <a:latin typeface="Buenos Aires"/>
              </a:rPr>
              <a:t> (NL). </a:t>
            </a:r>
          </a:p>
          <a:p>
            <a:pPr marL="457200" indent="-457200">
              <a:buFont typeface="+mj-lt"/>
              <a:buAutoNum type="arabicPeriod"/>
            </a:pPr>
            <a:r>
              <a:rPr lang="nl-NL" sz="1900" dirty="0">
                <a:latin typeface="Buenos Aires"/>
              </a:rPr>
              <a:t>De Haagse politiek / regering is mede verantwoordelijk voor Papiaments geworden;</a:t>
            </a:r>
          </a:p>
          <a:p>
            <a:pPr marL="457200" indent="-457200">
              <a:buFont typeface="+mj-lt"/>
              <a:buAutoNum type="arabicPeriod"/>
            </a:pPr>
            <a:r>
              <a:rPr lang="nl-NL" sz="1900" dirty="0">
                <a:latin typeface="Buenos Aires"/>
              </a:rPr>
              <a:t>Keuze Deel III leidend bij nieuwe wetgeving;</a:t>
            </a:r>
          </a:p>
          <a:p>
            <a:pPr marL="457200" indent="-457200">
              <a:buFont typeface="+mj-lt"/>
              <a:buAutoNum type="arabicPeriod"/>
            </a:pPr>
            <a:r>
              <a:rPr lang="nl-NL" sz="1900" dirty="0">
                <a:latin typeface="Buenos Aires"/>
              </a:rPr>
              <a:t>Lokale bestuur &amp; politiek Bonaire is ook gebonden aan keus Deel III.</a:t>
            </a:r>
          </a:p>
          <a:p>
            <a:pPr marL="0" indent="0">
              <a:lnSpc>
                <a:spcPct val="100000"/>
              </a:lnSpc>
              <a:buFont typeface="Arial" panose="020B0604020202020204" pitchFamily="34" charset="0"/>
              <a:buNone/>
            </a:pPr>
            <a:endParaRPr lang="nl-NL" sz="1800" dirty="0">
              <a:solidFill>
                <a:srgbClr val="2F548D"/>
              </a:solidFill>
              <a:latin typeface="Buenos Aires"/>
            </a:endParaRPr>
          </a:p>
        </p:txBody>
      </p:sp>
      <p:pic>
        <p:nvPicPr>
          <p:cNvPr id="2" name="Afbeelding 1" descr="Afbeelding met tekst, Lettertype, Graphics, logo&#10;&#10;Automatisch gegenereerde beschrijving">
            <a:extLst>
              <a:ext uri="{FF2B5EF4-FFF2-40B4-BE49-F238E27FC236}">
                <a16:creationId xmlns:a16="http://schemas.microsoft.com/office/drawing/2014/main" id="{2B1FCA84-A3A9-ADCD-6594-1F46D6B76A9C}"/>
              </a:ext>
            </a:extLst>
          </p:cNvPr>
          <p:cNvPicPr>
            <a:picLocks noChangeAspect="1"/>
          </p:cNvPicPr>
          <p:nvPr/>
        </p:nvPicPr>
        <p:blipFill>
          <a:blip r:embed="rId3"/>
          <a:stretch>
            <a:fillRect/>
          </a:stretch>
        </p:blipFill>
        <p:spPr>
          <a:xfrm>
            <a:off x="8902090" y="-315799"/>
            <a:ext cx="1659355" cy="1659355"/>
          </a:xfrm>
          <a:prstGeom prst="rect">
            <a:avLst/>
          </a:prstGeom>
        </p:spPr>
      </p:pic>
    </p:spTree>
    <p:extLst>
      <p:ext uri="{BB962C8B-B14F-4D97-AF65-F5344CB8AC3E}">
        <p14:creationId xmlns:p14="http://schemas.microsoft.com/office/powerpoint/2010/main" val="22829925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E6B05D2C-EA08-60F5-E1F6-82BDEB36AB6F}"/>
              </a:ext>
            </a:extLst>
          </p:cNvPr>
          <p:cNvPicPr/>
          <p:nvPr/>
        </p:nvPicPr>
        <p:blipFill>
          <a:blip r:embed="rId2"/>
          <a:stretch>
            <a:fillRect/>
          </a:stretch>
        </p:blipFill>
        <p:spPr>
          <a:xfrm>
            <a:off x="0" y="0"/>
            <a:ext cx="12192001" cy="1038225"/>
          </a:xfrm>
          <a:prstGeom prst="rect">
            <a:avLst/>
          </a:prstGeom>
        </p:spPr>
      </p:pic>
      <p:sp>
        <p:nvSpPr>
          <p:cNvPr id="8" name="Rechthoek 7">
            <a:extLst>
              <a:ext uri="{FF2B5EF4-FFF2-40B4-BE49-F238E27FC236}">
                <a16:creationId xmlns:a16="http://schemas.microsoft.com/office/drawing/2014/main" id="{AB3693CC-F79A-6DFD-F1F2-D3001B1DA1AB}"/>
              </a:ext>
            </a:extLst>
          </p:cNvPr>
          <p:cNvSpPr>
            <a:spLocks noGrp="1" noRot="1" noMove="1" noResize="1" noEditPoints="1" noAdjustHandles="1" noChangeArrowheads="1" noChangeShapeType="1"/>
          </p:cNvSpPr>
          <p:nvPr/>
        </p:nvSpPr>
        <p:spPr>
          <a:xfrm>
            <a:off x="746150" y="0"/>
            <a:ext cx="11445850" cy="6858000"/>
          </a:xfrm>
          <a:prstGeom prst="rect">
            <a:avLst/>
          </a:prstGeom>
          <a:solidFill>
            <a:srgbClr val="FEDA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 name="Afbeelding 2">
            <a:extLst>
              <a:ext uri="{FF2B5EF4-FFF2-40B4-BE49-F238E27FC236}">
                <a16:creationId xmlns:a16="http://schemas.microsoft.com/office/drawing/2014/main" id="{5C28B7FC-9323-1E30-7555-0A07BB4EE724}"/>
              </a:ext>
            </a:extLst>
          </p:cNvPr>
          <p:cNvPicPr>
            <a:picLocks noChangeAspect="1"/>
          </p:cNvPicPr>
          <p:nvPr/>
        </p:nvPicPr>
        <p:blipFill>
          <a:blip r:embed="rId3"/>
          <a:stretch>
            <a:fillRect/>
          </a:stretch>
        </p:blipFill>
        <p:spPr>
          <a:xfrm>
            <a:off x="10550684" y="-70381"/>
            <a:ext cx="1612581" cy="1140886"/>
          </a:xfrm>
          <a:prstGeom prst="rect">
            <a:avLst/>
          </a:prstGeom>
        </p:spPr>
      </p:pic>
      <p:sp>
        <p:nvSpPr>
          <p:cNvPr id="9" name="Titel 1">
            <a:extLst>
              <a:ext uri="{FF2B5EF4-FFF2-40B4-BE49-F238E27FC236}">
                <a16:creationId xmlns:a16="http://schemas.microsoft.com/office/drawing/2014/main" id="{AF2FB513-3E3D-3804-A9D4-8C3605C9F62D}"/>
              </a:ext>
            </a:extLst>
          </p:cNvPr>
          <p:cNvSpPr txBox="1"/>
          <p:nvPr/>
        </p:nvSpPr>
        <p:spPr>
          <a:xfrm>
            <a:off x="590594" y="1027579"/>
            <a:ext cx="6626764" cy="532597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7200" b="1" dirty="0">
                <a:solidFill>
                  <a:schemeClr val="bg1"/>
                </a:solidFill>
                <a:latin typeface="Buenos Aires Black" pitchFamily="2" charset="77"/>
              </a:rPr>
              <a:t>Praktijkcasus kinderopvang en het Limburgs</a:t>
            </a:r>
          </a:p>
        </p:txBody>
      </p:sp>
      <p:sp>
        <p:nvSpPr>
          <p:cNvPr id="10" name="Tijdelijke aanduiding voor inhoud 2">
            <a:extLst>
              <a:ext uri="{FF2B5EF4-FFF2-40B4-BE49-F238E27FC236}">
                <a16:creationId xmlns:a16="http://schemas.microsoft.com/office/drawing/2014/main" id="{B777BFDC-8F0A-1BE8-0108-62B621A7946A}"/>
              </a:ext>
            </a:extLst>
          </p:cNvPr>
          <p:cNvSpPr txBox="1"/>
          <p:nvPr/>
        </p:nvSpPr>
        <p:spPr>
          <a:xfrm>
            <a:off x="7189366" y="4484151"/>
            <a:ext cx="3481137" cy="112657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endParaRPr lang="nl-NL" sz="1200" dirty="0">
              <a:solidFill>
                <a:srgbClr val="2F548D"/>
              </a:solidFill>
              <a:latin typeface="Buenos Aires" pitchFamily="2" charset="77"/>
            </a:endParaRPr>
          </a:p>
        </p:txBody>
      </p:sp>
      <p:sp>
        <p:nvSpPr>
          <p:cNvPr id="11" name="Tijdelijke aanduiding voor inhoud 2">
            <a:extLst>
              <a:ext uri="{FF2B5EF4-FFF2-40B4-BE49-F238E27FC236}">
                <a16:creationId xmlns:a16="http://schemas.microsoft.com/office/drawing/2014/main" id="{F8C19EE4-15C0-34EA-7457-A48F83AD0BC7}"/>
              </a:ext>
            </a:extLst>
          </p:cNvPr>
          <p:cNvSpPr txBox="1">
            <a:spLocks/>
          </p:cNvSpPr>
          <p:nvPr/>
        </p:nvSpPr>
        <p:spPr>
          <a:xfrm>
            <a:off x="7189366" y="3606519"/>
            <a:ext cx="4361932" cy="200421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nl-NL" sz="2400" b="1" dirty="0">
                <a:solidFill>
                  <a:srgbClr val="E30613"/>
                </a:solidFill>
                <a:latin typeface="Buenos Aires"/>
                <a:cs typeface="Baguet Script" panose="020F0502020204030204" pitchFamily="34" charset="0"/>
              </a:rPr>
              <a:t>Drs. Esther van Loo (Levende Talen Limburgs)</a:t>
            </a:r>
          </a:p>
          <a:p>
            <a:pPr marL="0" indent="0">
              <a:lnSpc>
                <a:spcPct val="100000"/>
              </a:lnSpc>
              <a:buNone/>
            </a:pPr>
            <a:r>
              <a:rPr lang="nl-NL" sz="2400" b="1" dirty="0">
                <a:solidFill>
                  <a:srgbClr val="E30613"/>
                </a:solidFill>
                <a:latin typeface="Buenos Aires"/>
                <a:cs typeface="Baguet Script" panose="020F0502020204030204" pitchFamily="34" charset="0"/>
              </a:rPr>
              <a:t>Dr. Yuri Michielsen, </a:t>
            </a:r>
            <a:r>
              <a:rPr lang="en-US" sz="2400" b="1" dirty="0">
                <a:solidFill>
                  <a:srgbClr val="E30613"/>
                </a:solidFill>
                <a:latin typeface="Buenos Aires"/>
                <a:cs typeface="Baguet Script" panose="020F0502020204030204" pitchFamily="34" charset="0"/>
              </a:rPr>
              <a:t>MA LL.M (Harvard)</a:t>
            </a:r>
            <a:r>
              <a:rPr lang="nl-NL" sz="2400" b="1" dirty="0">
                <a:solidFill>
                  <a:srgbClr val="E30613"/>
                </a:solidFill>
                <a:latin typeface="Buenos Aires"/>
                <a:cs typeface="Baguet Script" panose="020F0502020204030204" pitchFamily="34" charset="0"/>
              </a:rPr>
              <a:t> (Limbörgse Academie)</a:t>
            </a:r>
          </a:p>
          <a:p>
            <a:pPr marL="0" indent="0">
              <a:lnSpc>
                <a:spcPct val="100000"/>
              </a:lnSpc>
              <a:buFont typeface="Arial" panose="020B0604020202020204" pitchFamily="34" charset="0"/>
              <a:buNone/>
            </a:pPr>
            <a:endParaRPr lang="nl-NL" sz="2400" b="1" dirty="0">
              <a:solidFill>
                <a:srgbClr val="E30613"/>
              </a:solidFill>
              <a:latin typeface="Bradley Hand" pitchFamily="2" charset="77"/>
              <a:cs typeface="Baguet Script" panose="020F0502020204030204" pitchFamily="34" charset="0"/>
            </a:endParaRPr>
          </a:p>
        </p:txBody>
      </p:sp>
      <p:sp>
        <p:nvSpPr>
          <p:cNvPr id="12" name="Rechthoek 11">
            <a:extLst>
              <a:ext uri="{FF2B5EF4-FFF2-40B4-BE49-F238E27FC236}">
                <a16:creationId xmlns:a16="http://schemas.microsoft.com/office/drawing/2014/main" id="{8EDA8D78-4AEB-DB0C-D96D-E8ECD396731D}"/>
              </a:ext>
            </a:extLst>
          </p:cNvPr>
          <p:cNvSpPr/>
          <p:nvPr/>
        </p:nvSpPr>
        <p:spPr>
          <a:xfrm>
            <a:off x="10550683" y="745245"/>
            <a:ext cx="895167" cy="282333"/>
          </a:xfrm>
          <a:prstGeom prst="rect">
            <a:avLst/>
          </a:prstGeom>
          <a:solidFill>
            <a:srgbClr val="FEDA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Titel 1">
            <a:extLst>
              <a:ext uri="{FF2B5EF4-FFF2-40B4-BE49-F238E27FC236}">
                <a16:creationId xmlns:a16="http://schemas.microsoft.com/office/drawing/2014/main" id="{ED89CAC4-B3C0-496A-8475-C97FE96D9388}"/>
              </a:ext>
            </a:extLst>
          </p:cNvPr>
          <p:cNvSpPr txBox="1"/>
          <p:nvPr/>
        </p:nvSpPr>
        <p:spPr>
          <a:xfrm>
            <a:off x="7189366" y="6275294"/>
            <a:ext cx="6566210" cy="47271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2400" b="1" dirty="0" err="1">
                <a:solidFill>
                  <a:schemeClr val="bg1">
                    <a:alpha val="50000"/>
                  </a:schemeClr>
                </a:solidFill>
                <a:latin typeface="Buenos Aires SemBd" pitchFamily="2" charset="77"/>
              </a:rPr>
              <a:t>zodet</a:t>
            </a:r>
            <a:r>
              <a:rPr lang="nl-NL" sz="2400" b="1" dirty="0">
                <a:solidFill>
                  <a:schemeClr val="bg1">
                    <a:alpha val="50000"/>
                  </a:schemeClr>
                </a:solidFill>
                <a:latin typeface="Buenos Aires SemBd" pitchFamily="2" charset="77"/>
              </a:rPr>
              <a:t> veer ós </a:t>
            </a:r>
            <a:r>
              <a:rPr lang="nl-NL" sz="2400" b="1" dirty="0" err="1">
                <a:solidFill>
                  <a:schemeClr val="bg1">
                    <a:alpha val="50000"/>
                  </a:schemeClr>
                </a:solidFill>
                <a:latin typeface="Buenos Aires SemBd" pitchFamily="2" charset="77"/>
              </a:rPr>
              <a:t>versjtaon</a:t>
            </a:r>
            <a:endParaRPr lang="nl-NL" sz="2400" b="1" dirty="0">
              <a:solidFill>
                <a:schemeClr val="bg1">
                  <a:alpha val="50000"/>
                </a:schemeClr>
              </a:solidFill>
              <a:latin typeface="Buenos Aires SemBd" pitchFamily="2" charset="77"/>
            </a:endParaRPr>
          </a:p>
        </p:txBody>
      </p:sp>
      <p:pic>
        <p:nvPicPr>
          <p:cNvPr id="2" name="Afbeelding 1" descr="Afbeelding met tekst, schermopname, ontwerp&#10;&#10;Automatisch gegenereerde beschrijving">
            <a:extLst>
              <a:ext uri="{FF2B5EF4-FFF2-40B4-BE49-F238E27FC236}">
                <a16:creationId xmlns:a16="http://schemas.microsoft.com/office/drawing/2014/main" id="{B367C9A6-0B4F-732D-3B28-4E74C0722B25}"/>
              </a:ext>
            </a:extLst>
          </p:cNvPr>
          <p:cNvPicPr>
            <a:picLocks noChangeAspect="1"/>
          </p:cNvPicPr>
          <p:nvPr/>
        </p:nvPicPr>
        <p:blipFill>
          <a:blip r:embed="rId4"/>
          <a:stretch>
            <a:fillRect/>
          </a:stretch>
        </p:blipFill>
        <p:spPr>
          <a:xfrm>
            <a:off x="9004173" y="128025"/>
            <a:ext cx="1600717" cy="728076"/>
          </a:xfrm>
          <a:prstGeom prst="rect">
            <a:avLst/>
          </a:prstGeom>
        </p:spPr>
      </p:pic>
      <p:pic>
        <p:nvPicPr>
          <p:cNvPr id="4" name="Afbeelding 3" descr="Afbeelding met tekst, Lettertype, schermopname, rood&#10;&#10;Automatisch gegenereerde beschrijving">
            <a:extLst>
              <a:ext uri="{FF2B5EF4-FFF2-40B4-BE49-F238E27FC236}">
                <a16:creationId xmlns:a16="http://schemas.microsoft.com/office/drawing/2014/main" id="{B2FAAC68-BB51-7C1C-77ED-4E7DF0F33752}"/>
              </a:ext>
            </a:extLst>
          </p:cNvPr>
          <p:cNvPicPr>
            <a:picLocks noChangeAspect="1"/>
          </p:cNvPicPr>
          <p:nvPr/>
        </p:nvPicPr>
        <p:blipFill>
          <a:blip r:embed="rId5"/>
          <a:stretch>
            <a:fillRect/>
          </a:stretch>
        </p:blipFill>
        <p:spPr>
          <a:xfrm>
            <a:off x="7358513" y="265975"/>
            <a:ext cx="1507253" cy="452176"/>
          </a:xfrm>
          <a:prstGeom prst="rect">
            <a:avLst/>
          </a:prstGeom>
        </p:spPr>
      </p:pic>
    </p:spTree>
    <p:extLst>
      <p:ext uri="{BB962C8B-B14F-4D97-AF65-F5344CB8AC3E}">
        <p14:creationId xmlns:p14="http://schemas.microsoft.com/office/powerpoint/2010/main" val="2636091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par>
                                <p:cTn id="8" presetID="22" presetClass="entr" presetSubtype="8" fill="hold" grpId="0" nodeType="withEffect" nodePh="1">
                                  <p:stCondLst>
                                    <p:cond delay="2000"/>
                                  </p:stCondLst>
                                  <p:endCondLst>
                                    <p:cond evt="begin" delay="0">
                                      <p:tn val="8"/>
                                    </p:cond>
                                  </p:endCondLst>
                                  <p:childTnLst>
                                    <p:set>
                                      <p:cBhvr>
                                        <p:cTn id="9" dur="1" fill="hold">
                                          <p:stCondLst>
                                            <p:cond delay="0"/>
                                          </p:stCondLst>
                                        </p:cTn>
                                        <p:tgtEl>
                                          <p:spTgt spid="10">
                                            <p:txEl>
                                              <p:pRg st="0" end="0"/>
                                            </p:txEl>
                                          </p:spTgt>
                                        </p:tgtEl>
                                        <p:attrNameLst>
                                          <p:attrName>style.visibility</p:attrName>
                                        </p:attrNameLst>
                                      </p:cBhvr>
                                      <p:to>
                                        <p:strVal val="visible"/>
                                      </p:to>
                                    </p:set>
                                    <p:animEffect transition="in" filter="wipe(left)">
                                      <p:cBhvr>
                                        <p:cTn id="10" dur="1000"/>
                                        <p:tgtEl>
                                          <p:spTgt spid="10">
                                            <p:txEl>
                                              <p:pRg st="0" end="0"/>
                                            </p:txEl>
                                          </p:spTgt>
                                        </p:tgtEl>
                                      </p:cBhvr>
                                    </p:animEffect>
                                  </p:childTnLst>
                                </p:cTn>
                              </p:par>
                              <p:par>
                                <p:cTn id="11" presetID="22" presetClass="entr" presetSubtype="8" fill="hold" grpId="0" nodeType="withEffect">
                                  <p:stCondLst>
                                    <p:cond delay="2000"/>
                                  </p:stCondLst>
                                  <p:childTnLst>
                                    <p:set>
                                      <p:cBhvr>
                                        <p:cTn id="12" dur="1" fill="hold">
                                          <p:stCondLst>
                                            <p:cond delay="0"/>
                                          </p:stCondLst>
                                        </p:cTn>
                                        <p:tgtEl>
                                          <p:spTgt spid="11">
                                            <p:txEl>
                                              <p:pRg st="0" end="0"/>
                                            </p:txEl>
                                          </p:spTgt>
                                        </p:tgtEl>
                                        <p:attrNameLst>
                                          <p:attrName>style.visibility</p:attrName>
                                        </p:attrNameLst>
                                      </p:cBhvr>
                                      <p:to>
                                        <p:strVal val="visible"/>
                                      </p:to>
                                    </p:set>
                                    <p:animEffect transition="in" filter="wipe(left)">
                                      <p:cBhvr>
                                        <p:cTn id="13" dur="1000"/>
                                        <p:tgtEl>
                                          <p:spTgt spid="11">
                                            <p:txEl>
                                              <p:pRg st="0" end="0"/>
                                            </p:txEl>
                                          </p:spTgt>
                                        </p:tgtEl>
                                      </p:cBhvr>
                                    </p:animEffect>
                                  </p:childTnLst>
                                </p:cTn>
                              </p:par>
                              <p:par>
                                <p:cTn id="14" presetID="22" presetClass="entr" presetSubtype="8" fill="hold" grpId="0" nodeType="withEffect">
                                  <p:stCondLst>
                                    <p:cond delay="2000"/>
                                  </p:stCondLst>
                                  <p:childTnLst>
                                    <p:set>
                                      <p:cBhvr>
                                        <p:cTn id="15" dur="1" fill="hold">
                                          <p:stCondLst>
                                            <p:cond delay="0"/>
                                          </p:stCondLst>
                                        </p:cTn>
                                        <p:tgtEl>
                                          <p:spTgt spid="11">
                                            <p:txEl>
                                              <p:pRg st="1" end="1"/>
                                            </p:txEl>
                                          </p:spTgt>
                                        </p:tgtEl>
                                        <p:attrNameLst>
                                          <p:attrName>style.visibility</p:attrName>
                                        </p:attrNameLst>
                                      </p:cBhvr>
                                      <p:to>
                                        <p:strVal val="visible"/>
                                      </p:to>
                                    </p:set>
                                    <p:animEffect transition="in" filter="wipe(left)">
                                      <p:cBhvr>
                                        <p:cTn id="16" dur="10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allAtOnce"/>
      <p:bldP spid="11" grpId="0" build="allAtOnce"/>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AA1712E4-A785-BDBE-BB29-ED8441062E96}"/>
              </a:ext>
            </a:extLst>
          </p:cNvPr>
          <p:cNvSpPr>
            <a:spLocks noGrp="1" noRot="1" noMove="1" noResize="1" noEditPoints="1" noAdjustHandles="1" noChangeArrowheads="1" noChangeShapeType="1"/>
          </p:cNvSpPr>
          <p:nvPr/>
        </p:nvSpPr>
        <p:spPr>
          <a:xfrm>
            <a:off x="746150" y="0"/>
            <a:ext cx="11445850" cy="6858000"/>
          </a:xfrm>
          <a:prstGeom prst="rect">
            <a:avLst/>
          </a:prstGeom>
          <a:solidFill>
            <a:srgbClr val="FEDA1F">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itel 1">
            <a:extLst>
              <a:ext uri="{FF2B5EF4-FFF2-40B4-BE49-F238E27FC236}">
                <a16:creationId xmlns:a16="http://schemas.microsoft.com/office/drawing/2014/main" id="{AA50C1FF-C321-422F-BAD7-C3EAB384C2A4}"/>
              </a:ext>
            </a:extLst>
          </p:cNvPr>
          <p:cNvSpPr txBox="1"/>
          <p:nvPr/>
        </p:nvSpPr>
        <p:spPr>
          <a:xfrm>
            <a:off x="7189366" y="6275294"/>
            <a:ext cx="6566210" cy="47271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2400" b="1" dirty="0" err="1">
                <a:solidFill>
                  <a:srgbClr val="FEDA1F">
                    <a:alpha val="59000"/>
                  </a:srgbClr>
                </a:solidFill>
                <a:latin typeface="Buenos Aires SemBd" pitchFamily="2" charset="77"/>
              </a:rPr>
              <a:t>zodet</a:t>
            </a:r>
            <a:r>
              <a:rPr lang="nl-NL" sz="2400" b="1" dirty="0">
                <a:solidFill>
                  <a:srgbClr val="FEDA1F">
                    <a:alpha val="59000"/>
                  </a:srgbClr>
                </a:solidFill>
                <a:latin typeface="Buenos Aires SemBd" pitchFamily="2" charset="77"/>
              </a:rPr>
              <a:t> veer ós </a:t>
            </a:r>
            <a:r>
              <a:rPr lang="nl-NL" sz="2400" b="1" dirty="0" err="1">
                <a:solidFill>
                  <a:srgbClr val="FEDA1F">
                    <a:alpha val="59000"/>
                  </a:srgbClr>
                </a:solidFill>
                <a:latin typeface="Buenos Aires SemBd" pitchFamily="2" charset="77"/>
              </a:rPr>
              <a:t>versjtaon</a:t>
            </a:r>
            <a:endParaRPr lang="nl-NL" sz="2400" b="1" dirty="0">
              <a:solidFill>
                <a:srgbClr val="FEDA1F">
                  <a:alpha val="59000"/>
                </a:srgbClr>
              </a:solidFill>
              <a:latin typeface="Buenos Aires SemBd" pitchFamily="2" charset="77"/>
            </a:endParaRPr>
          </a:p>
        </p:txBody>
      </p:sp>
      <p:pic>
        <p:nvPicPr>
          <p:cNvPr id="8" name="Tijdelijke aanduiding voor inhoud 7">
            <a:extLst>
              <a:ext uri="{FF2B5EF4-FFF2-40B4-BE49-F238E27FC236}">
                <a16:creationId xmlns:a16="http://schemas.microsoft.com/office/drawing/2014/main" id="{CC9D8ADD-87EF-0B74-07EC-7499E800C7AE}"/>
              </a:ext>
            </a:extLst>
          </p:cNvPr>
          <p:cNvPicPr>
            <a:picLocks noGrp="1" noChangeAspect="1"/>
          </p:cNvPicPr>
          <p:nvPr>
            <p:ph idx="1"/>
          </p:nvPr>
        </p:nvPicPr>
        <p:blipFill>
          <a:blip r:embed="rId2"/>
          <a:srcRect/>
          <a:stretch/>
        </p:blipFill>
        <p:spPr>
          <a:xfrm>
            <a:off x="10796546" y="78645"/>
            <a:ext cx="1114508" cy="870469"/>
          </a:xfrm>
        </p:spPr>
      </p:pic>
      <p:sp>
        <p:nvSpPr>
          <p:cNvPr id="23" name="Titel 1">
            <a:extLst>
              <a:ext uri="{FF2B5EF4-FFF2-40B4-BE49-F238E27FC236}">
                <a16:creationId xmlns:a16="http://schemas.microsoft.com/office/drawing/2014/main" id="{E54411F0-6579-3BBB-CBE5-BD088CD10CE6}"/>
              </a:ext>
            </a:extLst>
          </p:cNvPr>
          <p:cNvSpPr>
            <a:spLocks noGrp="1" noRot="1" noMove="1" noResize="1" noEditPoints="1" noAdjustHandles="1" noChangeArrowheads="1" noChangeShapeType="1"/>
          </p:cNvSpPr>
          <p:nvPr>
            <p:ph type="title"/>
          </p:nvPr>
        </p:nvSpPr>
        <p:spPr>
          <a:xfrm>
            <a:off x="1763750" y="1283650"/>
            <a:ext cx="9682099" cy="1325563"/>
          </a:xfrm>
        </p:spPr>
        <p:txBody>
          <a:bodyPr>
            <a:normAutofit/>
          </a:bodyPr>
          <a:lstStyle/>
          <a:p>
            <a:r>
              <a:rPr lang="nl-NL" sz="4800" b="1" dirty="0">
                <a:solidFill>
                  <a:srgbClr val="E30613"/>
                </a:solidFill>
                <a:latin typeface="Buenos Aires" pitchFamily="2" charset="77"/>
              </a:rPr>
              <a:t>Limburgs en het Handvest Deel II</a:t>
            </a:r>
          </a:p>
        </p:txBody>
      </p:sp>
      <p:sp>
        <p:nvSpPr>
          <p:cNvPr id="24" name="Tijdelijke aanduiding voor inhoud 2">
            <a:extLst>
              <a:ext uri="{FF2B5EF4-FFF2-40B4-BE49-F238E27FC236}">
                <a16:creationId xmlns:a16="http://schemas.microsoft.com/office/drawing/2014/main" id="{F7FA4251-4378-DF82-9881-71670FD42C3C}"/>
              </a:ext>
            </a:extLst>
          </p:cNvPr>
          <p:cNvSpPr txBox="1">
            <a:spLocks/>
          </p:cNvSpPr>
          <p:nvPr/>
        </p:nvSpPr>
        <p:spPr>
          <a:xfrm>
            <a:off x="1763753" y="2481094"/>
            <a:ext cx="9130988" cy="3684205"/>
          </a:xfrm>
          <a:prstGeom prst="rect">
            <a:avLst/>
          </a:prstGeom>
        </p:spPr>
        <p:txBody>
          <a:bodyPr vert="horz" lIns="91440" tIns="45720" rIns="91440" bIns="45720" numCol="1" spcCol="36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lgn="just">
              <a:lnSpc>
                <a:spcPct val="100000"/>
              </a:lnSpc>
              <a:spcBef>
                <a:spcPts val="0"/>
              </a:spcBef>
              <a:spcAft>
                <a:spcPts val="0"/>
              </a:spcAft>
              <a:buNone/>
            </a:pPr>
            <a:endParaRPr lang="nl-NL" sz="1800" dirty="0">
              <a:effectLst/>
              <a:latin typeface="Buenos Aires"/>
              <a:ea typeface="Calibri" panose="020F0502020204030204" pitchFamily="34" charset="0"/>
              <a:cs typeface="Segoe UI" panose="020B0502040204020203" pitchFamily="34" charset="0"/>
            </a:endParaRPr>
          </a:p>
          <a:p>
            <a:pPr marL="0" marR="0" indent="0">
              <a:lnSpc>
                <a:spcPct val="100000"/>
              </a:lnSpc>
              <a:spcBef>
                <a:spcPts val="0"/>
              </a:spcBef>
              <a:spcAft>
                <a:spcPts val="0"/>
              </a:spcAft>
              <a:buNone/>
            </a:pPr>
            <a:r>
              <a:rPr lang="nl-NL" sz="1900" dirty="0">
                <a:effectLst/>
                <a:latin typeface="Buenos Aires"/>
                <a:ea typeface="Calibri" panose="020F0502020204030204" pitchFamily="34" charset="0"/>
                <a:cs typeface="Segoe UI" panose="020B0502040204020203" pitchFamily="34" charset="0"/>
              </a:rPr>
              <a:t>Artikel 7.1.f. "...het voorzien in passende vormen en middelen voor het onderwijs in en de bestudering van regionale talen (...) op alle daarvoor in aanmerking komende onderwijsniveaus..."</a:t>
            </a:r>
            <a:endParaRPr lang="en-US" sz="1900" dirty="0">
              <a:effectLst/>
              <a:latin typeface="Buenos Aires"/>
              <a:ea typeface="Calibri" panose="020F0502020204030204" pitchFamily="34" charset="0"/>
              <a:cs typeface="Segoe UI" panose="020B0502040204020203" pitchFamily="34" charset="0"/>
            </a:endParaRPr>
          </a:p>
          <a:p>
            <a:pPr marL="0" marR="0" indent="0">
              <a:lnSpc>
                <a:spcPct val="100000"/>
              </a:lnSpc>
              <a:spcBef>
                <a:spcPts val="0"/>
              </a:spcBef>
              <a:spcAft>
                <a:spcPts val="0"/>
              </a:spcAft>
              <a:buNone/>
            </a:pPr>
            <a:endParaRPr lang="en-US" sz="1900" dirty="0">
              <a:latin typeface="Buenos Aires"/>
              <a:ea typeface="Calibri" panose="020F0502020204030204" pitchFamily="34" charset="0"/>
              <a:cs typeface="Segoe UI" panose="020B0502040204020203" pitchFamily="34" charset="0"/>
            </a:endParaRPr>
          </a:p>
          <a:p>
            <a:pPr marL="0" marR="0" indent="0">
              <a:lnSpc>
                <a:spcPct val="100000"/>
              </a:lnSpc>
              <a:spcBef>
                <a:spcPts val="0"/>
              </a:spcBef>
              <a:spcAft>
                <a:spcPts val="0"/>
              </a:spcAft>
              <a:buNone/>
            </a:pPr>
            <a:endParaRPr lang="en-US" sz="1900" dirty="0">
              <a:latin typeface="Buenos Aires"/>
              <a:ea typeface="Calibri" panose="020F0502020204030204" pitchFamily="34" charset="0"/>
              <a:cs typeface="Segoe UI" panose="020B0502040204020203" pitchFamily="34" charset="0"/>
            </a:endParaRPr>
          </a:p>
          <a:p>
            <a:pPr marL="0" marR="0" indent="0">
              <a:lnSpc>
                <a:spcPct val="100000"/>
              </a:lnSpc>
              <a:spcBef>
                <a:spcPts val="0"/>
              </a:spcBef>
              <a:spcAft>
                <a:spcPts val="0"/>
              </a:spcAft>
              <a:buNone/>
            </a:pPr>
            <a:r>
              <a:rPr lang="nl-NL" sz="1900" dirty="0">
                <a:effectLst/>
                <a:latin typeface="Buenos Aires"/>
                <a:ea typeface="Calibri" panose="020F0502020204030204" pitchFamily="34" charset="0"/>
                <a:cs typeface="Segoe UI" panose="020B0502040204020203" pitchFamily="34" charset="0"/>
              </a:rPr>
              <a:t>"</a:t>
            </a:r>
            <a:r>
              <a:rPr lang="nl-NL" sz="1900" dirty="0" err="1">
                <a:effectLst/>
                <a:latin typeface="Buenos Aires"/>
                <a:ea typeface="Calibri" panose="020F0502020204030204" pitchFamily="34" charset="0"/>
                <a:cs typeface="Segoe UI" panose="020B0502040204020203" pitchFamily="34" charset="0"/>
              </a:rPr>
              <a:t>Recommendations</a:t>
            </a:r>
            <a:r>
              <a:rPr lang="nl-NL" sz="1900" dirty="0">
                <a:effectLst/>
                <a:latin typeface="Buenos Aires"/>
                <a:ea typeface="Calibri" panose="020F0502020204030204" pitchFamily="34" charset="0"/>
                <a:cs typeface="Segoe UI" panose="020B0502040204020203" pitchFamily="34" charset="0"/>
              </a:rPr>
              <a:t> </a:t>
            </a:r>
            <a:r>
              <a:rPr lang="nl-NL" sz="1900" dirty="0" err="1">
                <a:effectLst/>
                <a:latin typeface="Buenos Aires"/>
                <a:ea typeface="Calibri" panose="020F0502020204030204" pitchFamily="34" charset="0"/>
                <a:cs typeface="Segoe UI" panose="020B0502040204020203" pitchFamily="34" charset="0"/>
              </a:rPr>
              <a:t>for</a:t>
            </a:r>
            <a:r>
              <a:rPr lang="nl-NL" sz="1900" dirty="0">
                <a:effectLst/>
                <a:latin typeface="Buenos Aires"/>
                <a:ea typeface="Calibri" panose="020F0502020204030204" pitchFamily="34" charset="0"/>
                <a:cs typeface="Segoe UI" panose="020B0502040204020203" pitchFamily="34" charset="0"/>
              </a:rPr>
              <a:t> </a:t>
            </a:r>
            <a:r>
              <a:rPr lang="nl-NL" sz="1900" dirty="0" err="1">
                <a:effectLst/>
                <a:latin typeface="Buenos Aires"/>
                <a:ea typeface="Calibri" panose="020F0502020204030204" pitchFamily="34" charset="0"/>
                <a:cs typeface="Segoe UI" panose="020B0502040204020203" pitchFamily="34" charset="0"/>
              </a:rPr>
              <a:t>immediate</a:t>
            </a:r>
            <a:r>
              <a:rPr lang="nl-NL" sz="1900" dirty="0">
                <a:effectLst/>
                <a:latin typeface="Buenos Aires"/>
                <a:ea typeface="Calibri" panose="020F0502020204030204" pitchFamily="34" charset="0"/>
                <a:cs typeface="Segoe UI" panose="020B0502040204020203" pitchFamily="34" charset="0"/>
              </a:rPr>
              <a:t> action: </a:t>
            </a:r>
          </a:p>
          <a:p>
            <a:pPr marL="0" marR="0" indent="0">
              <a:lnSpc>
                <a:spcPct val="100000"/>
              </a:lnSpc>
              <a:spcBef>
                <a:spcPts val="0"/>
              </a:spcBef>
              <a:spcAft>
                <a:spcPts val="0"/>
              </a:spcAft>
              <a:buNone/>
            </a:pPr>
            <a:r>
              <a:rPr lang="nl-NL" sz="1900" dirty="0">
                <a:effectLst/>
                <a:latin typeface="Buenos Aires"/>
                <a:ea typeface="Calibri" panose="020F0502020204030204" pitchFamily="34" charset="0"/>
                <a:cs typeface="Segoe UI" panose="020B0502040204020203" pitchFamily="34" charset="0"/>
              </a:rPr>
              <a:t>a. </a:t>
            </a:r>
            <a:r>
              <a:rPr lang="nl-NL" sz="1900" dirty="0" err="1">
                <a:effectLst/>
                <a:latin typeface="Buenos Aires"/>
                <a:ea typeface="Calibri" panose="020F0502020204030204" pitchFamily="34" charset="0"/>
                <a:cs typeface="Segoe UI" panose="020B0502040204020203" pitchFamily="34" charset="0"/>
              </a:rPr>
              <a:t>Prepare</a:t>
            </a:r>
            <a:r>
              <a:rPr lang="nl-NL" sz="1900" dirty="0">
                <a:effectLst/>
                <a:latin typeface="Buenos Aires"/>
                <a:ea typeface="Calibri" panose="020F0502020204030204" pitchFamily="34" charset="0"/>
                <a:cs typeface="Segoe UI" panose="020B0502040204020203" pitchFamily="34" charset="0"/>
              </a:rPr>
              <a:t> a </a:t>
            </a:r>
            <a:r>
              <a:rPr lang="nl-NL" sz="1900" dirty="0" err="1">
                <a:effectLst/>
                <a:latin typeface="Buenos Aires"/>
                <a:ea typeface="Calibri" panose="020F0502020204030204" pitchFamily="34" charset="0"/>
                <a:cs typeface="Segoe UI" panose="020B0502040204020203" pitchFamily="34" charset="0"/>
              </a:rPr>
              <a:t>strategy</a:t>
            </a:r>
            <a:r>
              <a:rPr lang="nl-NL" sz="1900" dirty="0">
                <a:effectLst/>
                <a:latin typeface="Buenos Aires"/>
                <a:ea typeface="Calibri" panose="020F0502020204030204" pitchFamily="34" charset="0"/>
                <a:cs typeface="Segoe UI" panose="020B0502040204020203" pitchFamily="34" charset="0"/>
              </a:rPr>
              <a:t> </a:t>
            </a:r>
            <a:r>
              <a:rPr lang="nl-NL" sz="1900" dirty="0" err="1">
                <a:effectLst/>
                <a:latin typeface="Buenos Aires"/>
                <a:ea typeface="Calibri" panose="020F0502020204030204" pitchFamily="34" charset="0"/>
                <a:cs typeface="Segoe UI" panose="020B0502040204020203" pitchFamily="34" charset="0"/>
              </a:rPr>
              <a:t>to</a:t>
            </a:r>
            <a:r>
              <a:rPr lang="nl-NL" sz="1900" dirty="0">
                <a:effectLst/>
                <a:latin typeface="Buenos Aires"/>
                <a:ea typeface="Calibri" panose="020F0502020204030204" pitchFamily="34" charset="0"/>
                <a:cs typeface="Segoe UI" panose="020B0502040204020203" pitchFamily="34" charset="0"/>
              </a:rPr>
              <a:t> </a:t>
            </a:r>
            <a:r>
              <a:rPr lang="nl-NL" sz="1900" dirty="0" err="1">
                <a:effectLst/>
                <a:latin typeface="Buenos Aires"/>
                <a:ea typeface="Calibri" panose="020F0502020204030204" pitchFamily="34" charset="0"/>
                <a:cs typeface="Segoe UI" panose="020B0502040204020203" pitchFamily="34" charset="0"/>
              </a:rPr>
              <a:t>ensure</a:t>
            </a:r>
            <a:r>
              <a:rPr lang="nl-NL" sz="1900" dirty="0">
                <a:effectLst/>
                <a:latin typeface="Buenos Aires"/>
                <a:ea typeface="Calibri" panose="020F0502020204030204" pitchFamily="34" charset="0"/>
                <a:cs typeface="Segoe UI" panose="020B0502040204020203" pitchFamily="34" charset="0"/>
              </a:rPr>
              <a:t> </a:t>
            </a:r>
            <a:r>
              <a:rPr lang="nl-NL" sz="1900" dirty="0" err="1">
                <a:effectLst/>
                <a:latin typeface="Buenos Aires"/>
                <a:ea typeface="Calibri" panose="020F0502020204030204" pitchFamily="34" charset="0"/>
                <a:cs typeface="Segoe UI" panose="020B0502040204020203" pitchFamily="34" charset="0"/>
              </a:rPr>
              <a:t>the</a:t>
            </a:r>
            <a:r>
              <a:rPr lang="nl-NL" sz="1900" dirty="0">
                <a:effectLst/>
                <a:latin typeface="Buenos Aires"/>
                <a:ea typeface="Calibri" panose="020F0502020204030204" pitchFamily="34" charset="0"/>
                <a:cs typeface="Segoe UI" panose="020B0502040204020203" pitchFamily="34" charset="0"/>
              </a:rPr>
              <a:t> teaching </a:t>
            </a:r>
            <a:r>
              <a:rPr lang="nl-NL" sz="1900" dirty="0" err="1">
                <a:effectLst/>
                <a:latin typeface="Buenos Aires"/>
                <a:ea typeface="Calibri" panose="020F0502020204030204" pitchFamily="34" charset="0"/>
                <a:cs typeface="Segoe UI" panose="020B0502040204020203" pitchFamily="34" charset="0"/>
              </a:rPr>
              <a:t>and</a:t>
            </a:r>
            <a:r>
              <a:rPr lang="nl-NL" sz="1900" dirty="0">
                <a:effectLst/>
                <a:latin typeface="Buenos Aires"/>
                <a:ea typeface="Calibri" panose="020F0502020204030204" pitchFamily="34" charset="0"/>
                <a:cs typeface="Segoe UI" panose="020B0502040204020203" pitchFamily="34" charset="0"/>
              </a:rPr>
              <a:t> </a:t>
            </a:r>
            <a:r>
              <a:rPr lang="nl-NL" sz="1900" dirty="0" err="1">
                <a:effectLst/>
                <a:latin typeface="Buenos Aires"/>
                <a:ea typeface="Calibri" panose="020F0502020204030204" pitchFamily="34" charset="0"/>
                <a:cs typeface="Segoe UI" panose="020B0502040204020203" pitchFamily="34" charset="0"/>
              </a:rPr>
              <a:t>study</a:t>
            </a:r>
            <a:r>
              <a:rPr lang="nl-NL" sz="1900" dirty="0">
                <a:effectLst/>
                <a:latin typeface="Buenos Aires"/>
                <a:ea typeface="Calibri" panose="020F0502020204030204" pitchFamily="34" charset="0"/>
                <a:cs typeface="Segoe UI" panose="020B0502040204020203" pitchFamily="34" charset="0"/>
              </a:rPr>
              <a:t> of </a:t>
            </a:r>
            <a:r>
              <a:rPr lang="nl-NL" sz="1900" dirty="0" err="1">
                <a:effectLst/>
                <a:latin typeface="Buenos Aires"/>
                <a:ea typeface="Calibri" panose="020F0502020204030204" pitchFamily="34" charset="0"/>
                <a:cs typeface="Segoe UI" panose="020B0502040204020203" pitchFamily="34" charset="0"/>
              </a:rPr>
              <a:t>Limburgish</a:t>
            </a:r>
            <a:r>
              <a:rPr lang="nl-NL" sz="1900" dirty="0">
                <a:effectLst/>
                <a:latin typeface="Buenos Aires"/>
                <a:ea typeface="Calibri" panose="020F0502020204030204" pitchFamily="34" charset="0"/>
                <a:cs typeface="Segoe UI" panose="020B0502040204020203" pitchFamily="34" charset="0"/>
              </a:rPr>
              <a:t> as a subject at </a:t>
            </a:r>
            <a:r>
              <a:rPr lang="nl-NL" sz="1900" dirty="0" err="1">
                <a:effectLst/>
                <a:latin typeface="Buenos Aires"/>
                <a:ea typeface="Calibri" panose="020F0502020204030204" pitchFamily="34" charset="0"/>
                <a:cs typeface="Segoe UI" panose="020B0502040204020203" pitchFamily="34" charset="0"/>
              </a:rPr>
              <a:t>all</a:t>
            </a:r>
            <a:r>
              <a:rPr lang="nl-NL" sz="1900" dirty="0">
                <a:effectLst/>
                <a:latin typeface="Buenos Aires"/>
                <a:ea typeface="Calibri" panose="020F0502020204030204" pitchFamily="34" charset="0"/>
                <a:cs typeface="Segoe UI" panose="020B0502040204020203" pitchFamily="34" charset="0"/>
              </a:rPr>
              <a:t> levels of </a:t>
            </a:r>
            <a:r>
              <a:rPr lang="nl-NL" sz="1900" dirty="0" err="1">
                <a:effectLst/>
                <a:latin typeface="Buenos Aires"/>
                <a:ea typeface="Calibri" panose="020F0502020204030204" pitchFamily="34" charset="0"/>
                <a:cs typeface="Segoe UI" panose="020B0502040204020203" pitchFamily="34" charset="0"/>
              </a:rPr>
              <a:t>education</a:t>
            </a:r>
            <a:r>
              <a:rPr lang="nl-NL" sz="1900" dirty="0">
                <a:effectLst/>
                <a:latin typeface="Buenos Aires"/>
                <a:ea typeface="Calibri" panose="020F0502020204030204" pitchFamily="34" charset="0"/>
                <a:cs typeface="Segoe UI" panose="020B0502040204020203" pitchFamily="34" charset="0"/>
              </a:rPr>
              <a:t> </a:t>
            </a:r>
            <a:r>
              <a:rPr lang="nl-NL" sz="1900" dirty="0" err="1">
                <a:effectLst/>
                <a:latin typeface="Buenos Aires"/>
                <a:ea typeface="Calibri" panose="020F0502020204030204" pitchFamily="34" charset="0"/>
                <a:cs typeface="Segoe UI" panose="020B0502040204020203" pitchFamily="34" charset="0"/>
              </a:rPr>
              <a:t>and</a:t>
            </a:r>
            <a:r>
              <a:rPr lang="nl-NL" sz="1900" dirty="0">
                <a:effectLst/>
                <a:latin typeface="Buenos Aires"/>
                <a:ea typeface="Calibri" panose="020F0502020204030204" pitchFamily="34" charset="0"/>
                <a:cs typeface="Segoe UI" panose="020B0502040204020203" pitchFamily="34" charset="0"/>
              </a:rPr>
              <a:t> </a:t>
            </a:r>
            <a:r>
              <a:rPr lang="nl-NL" sz="1900" dirty="0" err="1">
                <a:effectLst/>
                <a:latin typeface="Buenos Aires"/>
                <a:ea typeface="Calibri" panose="020F0502020204030204" pitchFamily="34" charset="0"/>
                <a:cs typeface="Segoe UI" panose="020B0502040204020203" pitchFamily="34" charset="0"/>
              </a:rPr>
              <a:t>promote</a:t>
            </a:r>
            <a:r>
              <a:rPr lang="nl-NL" sz="1900" dirty="0">
                <a:effectLst/>
                <a:latin typeface="Buenos Aires"/>
                <a:ea typeface="Calibri" panose="020F0502020204030204" pitchFamily="34" charset="0"/>
                <a:cs typeface="Segoe UI" panose="020B0502040204020203" pitchFamily="34" charset="0"/>
              </a:rPr>
              <a:t> </a:t>
            </a:r>
            <a:r>
              <a:rPr lang="nl-NL" sz="1900" dirty="0" err="1">
                <a:effectLst/>
                <a:latin typeface="Buenos Aires"/>
                <a:ea typeface="Calibri" panose="020F0502020204030204" pitchFamily="34" charset="0"/>
                <a:cs typeface="Segoe UI" panose="020B0502040204020203" pitchFamily="34" charset="0"/>
              </a:rPr>
              <a:t>its</a:t>
            </a:r>
            <a:r>
              <a:rPr lang="nl-NL" sz="1900" dirty="0">
                <a:effectLst/>
                <a:latin typeface="Buenos Aires"/>
                <a:ea typeface="Calibri" panose="020F0502020204030204" pitchFamily="34" charset="0"/>
                <a:cs typeface="Segoe UI" panose="020B0502040204020203" pitchFamily="34" charset="0"/>
              </a:rPr>
              <a:t> </a:t>
            </a:r>
            <a:r>
              <a:rPr lang="nl-NL" sz="1900" dirty="0" err="1">
                <a:effectLst/>
                <a:latin typeface="Buenos Aires"/>
                <a:ea typeface="Calibri" panose="020F0502020204030204" pitchFamily="34" charset="0"/>
                <a:cs typeface="Segoe UI" panose="020B0502040204020203" pitchFamily="34" charset="0"/>
              </a:rPr>
              <a:t>use</a:t>
            </a:r>
            <a:r>
              <a:rPr lang="nl-NL" sz="1900" dirty="0">
                <a:effectLst/>
                <a:latin typeface="Buenos Aires"/>
                <a:ea typeface="Calibri" panose="020F0502020204030204" pitchFamily="34" charset="0"/>
                <a:cs typeface="Segoe UI" panose="020B0502040204020203" pitchFamily="34" charset="0"/>
              </a:rPr>
              <a:t> in </a:t>
            </a:r>
            <a:r>
              <a:rPr lang="nl-NL" sz="1900" dirty="0" err="1">
                <a:effectLst/>
                <a:latin typeface="Buenos Aires"/>
                <a:ea typeface="Calibri" panose="020F0502020204030204" pitchFamily="34" charset="0"/>
                <a:cs typeface="Segoe UI" panose="020B0502040204020203" pitchFamily="34" charset="0"/>
              </a:rPr>
              <a:t>preschool</a:t>
            </a:r>
            <a:r>
              <a:rPr lang="nl-NL" sz="1900" dirty="0">
                <a:effectLst/>
                <a:latin typeface="Buenos Aires"/>
                <a:ea typeface="Calibri" panose="020F0502020204030204" pitchFamily="34" charset="0"/>
                <a:cs typeface="Segoe UI" panose="020B0502040204020203" pitchFamily="34" charset="0"/>
              </a:rPr>
              <a:t> </a:t>
            </a:r>
            <a:r>
              <a:rPr lang="nl-NL" sz="1900" dirty="0" err="1">
                <a:effectLst/>
                <a:latin typeface="Buenos Aires"/>
                <a:ea typeface="Calibri" panose="020F0502020204030204" pitchFamily="34" charset="0"/>
                <a:cs typeface="Segoe UI" panose="020B0502040204020203" pitchFamily="34" charset="0"/>
              </a:rPr>
              <a:t>education</a:t>
            </a:r>
            <a:r>
              <a:rPr lang="nl-NL" sz="1900" dirty="0">
                <a:effectLst/>
                <a:latin typeface="Buenos Aires"/>
                <a:ea typeface="Calibri" panose="020F0502020204030204" pitchFamily="34" charset="0"/>
                <a:cs typeface="Segoe UI" panose="020B0502040204020203" pitchFamily="34" charset="0"/>
              </a:rPr>
              <a:t>."</a:t>
            </a:r>
            <a:endParaRPr lang="en-US" sz="1900" dirty="0">
              <a:effectLst/>
              <a:latin typeface="Buenos Aires"/>
              <a:ea typeface="Calibri" panose="020F0502020204030204" pitchFamily="34" charset="0"/>
              <a:cs typeface="Segoe UI" panose="020B0502040204020203" pitchFamily="34" charset="0"/>
            </a:endParaRPr>
          </a:p>
          <a:p>
            <a:pPr marL="0" indent="0">
              <a:lnSpc>
                <a:spcPct val="100000"/>
              </a:lnSpc>
              <a:spcBef>
                <a:spcPts val="0"/>
              </a:spcBef>
              <a:buNone/>
            </a:pPr>
            <a:r>
              <a:rPr lang="nl-NL" sz="1200" dirty="0">
                <a:effectLst/>
                <a:latin typeface="Buenos Aires"/>
                <a:ea typeface="Calibri" panose="020F0502020204030204" pitchFamily="34" charset="0"/>
                <a:cs typeface="Segoe UI" panose="020B0502040204020203" pitchFamily="34" charset="0"/>
              </a:rPr>
              <a:t>(</a:t>
            </a:r>
            <a:r>
              <a:rPr lang="nl-NL" sz="1200" dirty="0" err="1">
                <a:effectLst/>
                <a:latin typeface="Buenos Aires"/>
                <a:ea typeface="Calibri" panose="020F0502020204030204" pitchFamily="34" charset="0"/>
                <a:cs typeface="Segoe UI" panose="020B0502040204020203" pitchFamily="34" charset="0"/>
              </a:rPr>
              <a:t>Seventh</a:t>
            </a:r>
            <a:r>
              <a:rPr lang="nl-NL" sz="1200" dirty="0">
                <a:effectLst/>
                <a:latin typeface="Buenos Aires"/>
                <a:ea typeface="Calibri" panose="020F0502020204030204" pitchFamily="34" charset="0"/>
                <a:cs typeface="Segoe UI" panose="020B0502040204020203" pitchFamily="34" charset="0"/>
              </a:rPr>
              <a:t> Evaluation Report on </a:t>
            </a:r>
            <a:r>
              <a:rPr lang="nl-NL" sz="1200" dirty="0" err="1">
                <a:effectLst/>
                <a:latin typeface="Buenos Aires"/>
                <a:ea typeface="Calibri" panose="020F0502020204030204" pitchFamily="34" charset="0"/>
                <a:cs typeface="Segoe UI" panose="020B0502040204020203" pitchFamily="34" charset="0"/>
              </a:rPr>
              <a:t>the</a:t>
            </a:r>
            <a:r>
              <a:rPr lang="nl-NL" sz="1200" dirty="0">
                <a:effectLst/>
                <a:latin typeface="Buenos Aires"/>
                <a:ea typeface="Calibri" panose="020F0502020204030204" pitchFamily="34" charset="0"/>
                <a:cs typeface="Segoe UI" panose="020B0502040204020203" pitchFamily="34" charset="0"/>
              </a:rPr>
              <a:t> Netherlands </a:t>
            </a:r>
            <a:r>
              <a:rPr lang="nl-NL" sz="1200" dirty="0" err="1">
                <a:effectLst/>
                <a:latin typeface="Buenos Aires"/>
                <a:ea typeface="Calibri" panose="020F0502020204030204" pitchFamily="34" charset="0"/>
                <a:cs typeface="Segoe UI" panose="020B0502040204020203" pitchFamily="34" charset="0"/>
              </a:rPr>
              <a:t>Committee</a:t>
            </a:r>
            <a:r>
              <a:rPr lang="nl-NL" sz="1200" dirty="0">
                <a:effectLst/>
                <a:latin typeface="Buenos Aires"/>
                <a:ea typeface="Calibri" panose="020F0502020204030204" pitchFamily="34" charset="0"/>
                <a:cs typeface="Segoe UI" panose="020B0502040204020203" pitchFamily="34" charset="0"/>
              </a:rPr>
              <a:t> of Experts of </a:t>
            </a:r>
            <a:r>
              <a:rPr lang="nl-NL" sz="1200" dirty="0" err="1">
                <a:effectLst/>
                <a:latin typeface="Buenos Aires"/>
                <a:ea typeface="Calibri" panose="020F0502020204030204" pitchFamily="34" charset="0"/>
                <a:cs typeface="Segoe UI" panose="020B0502040204020203" pitchFamily="34" charset="0"/>
              </a:rPr>
              <a:t>the</a:t>
            </a:r>
            <a:r>
              <a:rPr lang="nl-NL" sz="1200" dirty="0">
                <a:effectLst/>
                <a:latin typeface="Buenos Aires"/>
                <a:ea typeface="Calibri" panose="020F0502020204030204" pitchFamily="34" charset="0"/>
                <a:cs typeface="Segoe UI" panose="020B0502040204020203" pitchFamily="34" charset="0"/>
              </a:rPr>
              <a:t> European Charter </a:t>
            </a:r>
            <a:r>
              <a:rPr lang="nl-NL" sz="1200" dirty="0" err="1">
                <a:effectLst/>
                <a:latin typeface="Buenos Aires"/>
                <a:ea typeface="Calibri" panose="020F0502020204030204" pitchFamily="34" charset="0"/>
                <a:cs typeface="Segoe UI" panose="020B0502040204020203" pitchFamily="34" charset="0"/>
              </a:rPr>
              <a:t>for</a:t>
            </a:r>
            <a:r>
              <a:rPr lang="nl-NL" sz="1200" dirty="0">
                <a:effectLst/>
                <a:latin typeface="Buenos Aires"/>
                <a:ea typeface="Calibri" panose="020F0502020204030204" pitchFamily="34" charset="0"/>
                <a:cs typeface="Segoe UI" panose="020B0502040204020203" pitchFamily="34" charset="0"/>
              </a:rPr>
              <a:t> </a:t>
            </a:r>
            <a:r>
              <a:rPr lang="nl-NL" sz="1200" dirty="0" err="1">
                <a:effectLst/>
                <a:latin typeface="Buenos Aires"/>
                <a:ea typeface="Calibri" panose="020F0502020204030204" pitchFamily="34" charset="0"/>
                <a:cs typeface="Segoe UI" panose="020B0502040204020203" pitchFamily="34" charset="0"/>
              </a:rPr>
              <a:t>Regional</a:t>
            </a:r>
            <a:r>
              <a:rPr lang="nl-NL" sz="1200" dirty="0">
                <a:effectLst/>
                <a:latin typeface="Buenos Aires"/>
                <a:ea typeface="Calibri" panose="020F0502020204030204" pitchFamily="34" charset="0"/>
                <a:cs typeface="Segoe UI" panose="020B0502040204020203" pitchFamily="34" charset="0"/>
              </a:rPr>
              <a:t> or </a:t>
            </a:r>
            <a:r>
              <a:rPr lang="nl-NL" sz="1200" dirty="0" err="1">
                <a:effectLst/>
                <a:latin typeface="Buenos Aires"/>
                <a:ea typeface="Calibri" panose="020F0502020204030204" pitchFamily="34" charset="0"/>
                <a:cs typeface="Segoe UI" panose="020B0502040204020203" pitchFamily="34" charset="0"/>
              </a:rPr>
              <a:t>Minority</a:t>
            </a:r>
            <a:r>
              <a:rPr lang="nl-NL" sz="1200" dirty="0">
                <a:effectLst/>
                <a:latin typeface="Buenos Aires"/>
                <a:ea typeface="Calibri" panose="020F0502020204030204" pitchFamily="34" charset="0"/>
                <a:cs typeface="Segoe UI" panose="020B0502040204020203" pitchFamily="34" charset="0"/>
              </a:rPr>
              <a:t> </a:t>
            </a:r>
            <a:r>
              <a:rPr lang="nl-NL" sz="1200" dirty="0" err="1">
                <a:effectLst/>
                <a:latin typeface="Buenos Aires"/>
                <a:ea typeface="Calibri" panose="020F0502020204030204" pitchFamily="34" charset="0"/>
                <a:cs typeface="Segoe UI" panose="020B0502040204020203" pitchFamily="34" charset="0"/>
              </a:rPr>
              <a:t>Languages</a:t>
            </a:r>
            <a:r>
              <a:rPr lang="nl-NL" sz="1200" dirty="0">
                <a:effectLst/>
                <a:latin typeface="Buenos Aires"/>
                <a:ea typeface="Calibri" panose="020F0502020204030204" pitchFamily="34" charset="0"/>
                <a:cs typeface="Segoe UI" panose="020B0502040204020203" pitchFamily="34" charset="0"/>
              </a:rPr>
              <a:t> (18 November 2022))</a:t>
            </a:r>
            <a:endParaRPr lang="en-US" sz="1200" dirty="0">
              <a:latin typeface="Buenos Aires"/>
              <a:cs typeface="Segoe UI" panose="020B0502040204020203" pitchFamily="34" charset="0"/>
            </a:endParaRPr>
          </a:p>
          <a:p>
            <a:pPr marL="0" indent="0">
              <a:lnSpc>
                <a:spcPct val="100000"/>
              </a:lnSpc>
              <a:buFont typeface="Arial" panose="020B0604020202020204" pitchFamily="34" charset="0"/>
              <a:buNone/>
            </a:pPr>
            <a:endParaRPr lang="nl-NL" sz="1800" dirty="0">
              <a:solidFill>
                <a:srgbClr val="2F548D"/>
              </a:solidFill>
              <a:latin typeface="Buenos Aires"/>
            </a:endParaRPr>
          </a:p>
        </p:txBody>
      </p:sp>
      <p:pic>
        <p:nvPicPr>
          <p:cNvPr id="2" name="Afbeelding 1" descr="Afbeelding met tekst, schermopname, ontwerp&#10;&#10;Automatisch gegenereerde beschrijving">
            <a:extLst>
              <a:ext uri="{FF2B5EF4-FFF2-40B4-BE49-F238E27FC236}">
                <a16:creationId xmlns:a16="http://schemas.microsoft.com/office/drawing/2014/main" id="{5BAF2F60-3C16-A6E3-47A8-CDC41A89C6B5}"/>
              </a:ext>
            </a:extLst>
          </p:cNvPr>
          <p:cNvPicPr>
            <a:picLocks noChangeAspect="1"/>
          </p:cNvPicPr>
          <p:nvPr/>
        </p:nvPicPr>
        <p:blipFill>
          <a:blip r:embed="rId3"/>
          <a:stretch>
            <a:fillRect/>
          </a:stretch>
        </p:blipFill>
        <p:spPr>
          <a:xfrm>
            <a:off x="9004173" y="128025"/>
            <a:ext cx="1600717" cy="728076"/>
          </a:xfrm>
          <a:prstGeom prst="rect">
            <a:avLst/>
          </a:prstGeom>
        </p:spPr>
      </p:pic>
      <p:pic>
        <p:nvPicPr>
          <p:cNvPr id="3" name="Afbeelding 2" descr="Afbeelding met tekst, Lettertype, schermopname, rood&#10;&#10;Automatisch gegenereerde beschrijving">
            <a:extLst>
              <a:ext uri="{FF2B5EF4-FFF2-40B4-BE49-F238E27FC236}">
                <a16:creationId xmlns:a16="http://schemas.microsoft.com/office/drawing/2014/main" id="{D6857773-FAD9-DA01-D393-D66D81781EE3}"/>
              </a:ext>
            </a:extLst>
          </p:cNvPr>
          <p:cNvPicPr>
            <a:picLocks noChangeAspect="1"/>
          </p:cNvPicPr>
          <p:nvPr/>
        </p:nvPicPr>
        <p:blipFill>
          <a:blip r:embed="rId4"/>
          <a:stretch>
            <a:fillRect/>
          </a:stretch>
        </p:blipFill>
        <p:spPr>
          <a:xfrm>
            <a:off x="7358513" y="265975"/>
            <a:ext cx="1507253" cy="452176"/>
          </a:xfrm>
          <a:prstGeom prst="rect">
            <a:avLst/>
          </a:prstGeom>
        </p:spPr>
      </p:pic>
    </p:spTree>
    <p:extLst>
      <p:ext uri="{BB962C8B-B14F-4D97-AF65-F5344CB8AC3E}">
        <p14:creationId xmlns:p14="http://schemas.microsoft.com/office/powerpoint/2010/main" val="24415255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AA1712E4-A785-BDBE-BB29-ED8441062E96}"/>
              </a:ext>
            </a:extLst>
          </p:cNvPr>
          <p:cNvSpPr>
            <a:spLocks noGrp="1" noRot="1" noMove="1" noResize="1" noEditPoints="1" noAdjustHandles="1" noChangeArrowheads="1" noChangeShapeType="1"/>
          </p:cNvSpPr>
          <p:nvPr/>
        </p:nvSpPr>
        <p:spPr>
          <a:xfrm>
            <a:off x="746150" y="0"/>
            <a:ext cx="11445850" cy="6858000"/>
          </a:xfrm>
          <a:prstGeom prst="rect">
            <a:avLst/>
          </a:prstGeom>
          <a:solidFill>
            <a:srgbClr val="2F548D">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8" name="Tijdelijke aanduiding voor inhoud 7">
            <a:extLst>
              <a:ext uri="{FF2B5EF4-FFF2-40B4-BE49-F238E27FC236}">
                <a16:creationId xmlns:a16="http://schemas.microsoft.com/office/drawing/2014/main" id="{CC9D8ADD-87EF-0B74-07EC-7499E800C7AE}"/>
              </a:ext>
            </a:extLst>
          </p:cNvPr>
          <p:cNvPicPr>
            <a:picLocks noGrp="1" noChangeAspect="1"/>
          </p:cNvPicPr>
          <p:nvPr>
            <p:ph idx="1"/>
          </p:nvPr>
        </p:nvPicPr>
        <p:blipFill>
          <a:blip r:embed="rId2"/>
          <a:srcRect/>
          <a:stretch/>
        </p:blipFill>
        <p:spPr>
          <a:xfrm>
            <a:off x="10796546" y="78645"/>
            <a:ext cx="1114508" cy="870469"/>
          </a:xfrm>
        </p:spPr>
      </p:pic>
      <p:sp>
        <p:nvSpPr>
          <p:cNvPr id="25" name="Titel 1">
            <a:extLst>
              <a:ext uri="{FF2B5EF4-FFF2-40B4-BE49-F238E27FC236}">
                <a16:creationId xmlns:a16="http://schemas.microsoft.com/office/drawing/2014/main" id="{707839BF-98E4-A218-E45F-B52F071829EF}"/>
              </a:ext>
            </a:extLst>
          </p:cNvPr>
          <p:cNvSpPr txBox="1"/>
          <p:nvPr/>
        </p:nvSpPr>
        <p:spPr>
          <a:xfrm>
            <a:off x="7189366" y="6275294"/>
            <a:ext cx="6566210" cy="47271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2400" b="1" dirty="0" err="1">
                <a:solidFill>
                  <a:schemeClr val="bg1"/>
                </a:solidFill>
                <a:latin typeface="Buenos Aires SemBd" pitchFamily="2" charset="77"/>
              </a:rPr>
              <a:t>zodet</a:t>
            </a:r>
            <a:r>
              <a:rPr lang="nl-NL" sz="2400" b="1" dirty="0">
                <a:solidFill>
                  <a:schemeClr val="bg1"/>
                </a:solidFill>
                <a:latin typeface="Buenos Aires SemBd" pitchFamily="2" charset="77"/>
              </a:rPr>
              <a:t> veer ós </a:t>
            </a:r>
            <a:r>
              <a:rPr lang="nl-NL" sz="2400" b="1" dirty="0" err="1">
                <a:solidFill>
                  <a:schemeClr val="bg1"/>
                </a:solidFill>
                <a:latin typeface="Buenos Aires SemBd" pitchFamily="2" charset="77"/>
              </a:rPr>
              <a:t>versjtaon</a:t>
            </a:r>
            <a:endParaRPr lang="nl-NL" sz="2400" b="1" dirty="0">
              <a:solidFill>
                <a:schemeClr val="bg1"/>
              </a:solidFill>
              <a:latin typeface="Buenos Aires SemBd" pitchFamily="2" charset="77"/>
            </a:endParaRPr>
          </a:p>
        </p:txBody>
      </p:sp>
      <p:sp>
        <p:nvSpPr>
          <p:cNvPr id="27" name="Tijdelijke aanduiding voor inhoud 2">
            <a:extLst>
              <a:ext uri="{FF2B5EF4-FFF2-40B4-BE49-F238E27FC236}">
                <a16:creationId xmlns:a16="http://schemas.microsoft.com/office/drawing/2014/main" id="{5FEA849A-4AF2-0625-3C3C-C88DC69ACE43}"/>
              </a:ext>
            </a:extLst>
          </p:cNvPr>
          <p:cNvSpPr txBox="1">
            <a:spLocks/>
          </p:cNvSpPr>
          <p:nvPr/>
        </p:nvSpPr>
        <p:spPr>
          <a:xfrm>
            <a:off x="1763753" y="2481095"/>
            <a:ext cx="9130988" cy="2881272"/>
          </a:xfrm>
          <a:prstGeom prst="rect">
            <a:avLst/>
          </a:prstGeom>
        </p:spPr>
        <p:txBody>
          <a:bodyPr vert="horz" lIns="91440" tIns="45720" rIns="91440" bIns="45720" numCol="2" spcCol="36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endParaRPr lang="nl-NL" sz="1600" dirty="0">
              <a:solidFill>
                <a:srgbClr val="2F548D"/>
              </a:solidFill>
              <a:latin typeface="Buenos Aires Light" pitchFamily="2" charset="77"/>
            </a:endParaRPr>
          </a:p>
        </p:txBody>
      </p:sp>
      <p:sp>
        <p:nvSpPr>
          <p:cNvPr id="30" name="Titel 1">
            <a:extLst>
              <a:ext uri="{FF2B5EF4-FFF2-40B4-BE49-F238E27FC236}">
                <a16:creationId xmlns:a16="http://schemas.microsoft.com/office/drawing/2014/main" id="{46F4EF5C-9285-3B62-4F48-913D76990A97}"/>
              </a:ext>
            </a:extLst>
          </p:cNvPr>
          <p:cNvSpPr txBox="1">
            <a:spLocks/>
          </p:cNvSpPr>
          <p:nvPr/>
        </p:nvSpPr>
        <p:spPr>
          <a:xfrm>
            <a:off x="1763750" y="1283650"/>
            <a:ext cx="913098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4800" b="1" dirty="0">
                <a:solidFill>
                  <a:srgbClr val="E30613"/>
                </a:solidFill>
                <a:latin typeface="Buenos Aires" pitchFamily="2" charset="77"/>
              </a:rPr>
              <a:t>Limburgs en de Wet kinderopvang</a:t>
            </a:r>
          </a:p>
        </p:txBody>
      </p:sp>
      <p:sp>
        <p:nvSpPr>
          <p:cNvPr id="3" name="Tijdelijke aanduiding voor inhoud 2">
            <a:extLst>
              <a:ext uri="{FF2B5EF4-FFF2-40B4-BE49-F238E27FC236}">
                <a16:creationId xmlns:a16="http://schemas.microsoft.com/office/drawing/2014/main" id="{861FFE74-239B-EE0C-4FC0-FB314B8F7CD6}"/>
              </a:ext>
            </a:extLst>
          </p:cNvPr>
          <p:cNvSpPr txBox="1">
            <a:spLocks/>
          </p:cNvSpPr>
          <p:nvPr/>
        </p:nvSpPr>
        <p:spPr>
          <a:xfrm>
            <a:off x="1763753" y="2481094"/>
            <a:ext cx="10235414" cy="3863722"/>
          </a:xfrm>
          <a:prstGeom prst="rect">
            <a:avLst/>
          </a:prstGeom>
        </p:spPr>
        <p:txBody>
          <a:bodyPr vert="horz" lIns="91440" tIns="45720" rIns="91440" bIns="45720" numCol="1" spcCol="360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nl-NL" sz="1800" dirty="0">
                <a:effectLst/>
                <a:latin typeface="Buenos Aires"/>
                <a:ea typeface="Calibri" panose="020F0502020204030204" pitchFamily="34" charset="0"/>
                <a:cs typeface="Segoe UI" panose="020B0502040204020203" pitchFamily="34" charset="0"/>
              </a:rPr>
              <a:t>Artikel 1.55 (1) "Bij kinderopvang in een kindercentrum of in een voorziening voor gastouderopvang </a:t>
            </a:r>
            <a:r>
              <a:rPr lang="nl-NL" sz="1800" b="1" dirty="0">
                <a:effectLst/>
                <a:latin typeface="Buenos Aires"/>
                <a:ea typeface="Calibri" panose="020F0502020204030204" pitchFamily="34" charset="0"/>
                <a:cs typeface="Segoe UI" panose="020B0502040204020203" pitchFamily="34" charset="0"/>
              </a:rPr>
              <a:t>wordt</a:t>
            </a:r>
            <a:r>
              <a:rPr lang="nl-NL" sz="1800" dirty="0">
                <a:effectLst/>
                <a:latin typeface="Buenos Aires"/>
                <a:ea typeface="Calibri" panose="020F0502020204030204" pitchFamily="34" charset="0"/>
                <a:cs typeface="Segoe UI" panose="020B0502040204020203" pitchFamily="34" charset="0"/>
              </a:rPr>
              <a:t> de Nederlandse taal als voertaal gebruikt. Daar waar naast de Nederlandse taal, de Friese taal of een streektaal in levend gebruik is, </a:t>
            </a:r>
            <a:r>
              <a:rPr lang="nl-NL" sz="1800" b="1" dirty="0">
                <a:effectLst/>
                <a:latin typeface="Buenos Aires"/>
                <a:ea typeface="Calibri" panose="020F0502020204030204" pitchFamily="34" charset="0"/>
                <a:cs typeface="Segoe UI" panose="020B0502040204020203" pitchFamily="34" charset="0"/>
              </a:rPr>
              <a:t>kan</a:t>
            </a:r>
            <a:r>
              <a:rPr lang="nl-NL" sz="1800" dirty="0">
                <a:effectLst/>
                <a:latin typeface="Buenos Aires"/>
                <a:ea typeface="Calibri" panose="020F0502020204030204" pitchFamily="34" charset="0"/>
                <a:cs typeface="Segoe UI" panose="020B0502040204020203" pitchFamily="34" charset="0"/>
              </a:rPr>
              <a:t> de Friese taal of de streektaal </a:t>
            </a:r>
            <a:r>
              <a:rPr lang="nl-NL" sz="1800" b="1" dirty="0">
                <a:effectLst/>
                <a:latin typeface="Buenos Aires"/>
                <a:ea typeface="Calibri" panose="020F0502020204030204" pitchFamily="34" charset="0"/>
                <a:cs typeface="Segoe UI" panose="020B0502040204020203" pitchFamily="34" charset="0"/>
              </a:rPr>
              <a:t>mede</a:t>
            </a:r>
            <a:r>
              <a:rPr lang="nl-NL" sz="1800" dirty="0">
                <a:effectLst/>
                <a:latin typeface="Buenos Aires"/>
                <a:ea typeface="Calibri" panose="020F0502020204030204" pitchFamily="34" charset="0"/>
                <a:cs typeface="Segoe UI" panose="020B0502040204020203" pitchFamily="34" charset="0"/>
              </a:rPr>
              <a:t> als voertaal worden gebruikt."</a:t>
            </a:r>
            <a:endParaRPr lang="en-US" sz="1800" dirty="0">
              <a:effectLst/>
              <a:latin typeface="Buenos Aires"/>
              <a:ea typeface="Calibri" panose="020F0502020204030204" pitchFamily="34" charset="0"/>
              <a:cs typeface="Segoe UI" panose="020B0502040204020203" pitchFamily="34" charset="0"/>
            </a:endParaRPr>
          </a:p>
          <a:p>
            <a:pPr marL="0" indent="0">
              <a:lnSpc>
                <a:spcPct val="100000"/>
              </a:lnSpc>
              <a:spcBef>
                <a:spcPts val="0"/>
              </a:spcBef>
              <a:buNone/>
            </a:pPr>
            <a:endParaRPr lang="en-US" sz="1400" dirty="0">
              <a:latin typeface="Buenos Aires"/>
              <a:cs typeface="Segoe UI" panose="020B0502040204020203" pitchFamily="34" charset="0"/>
            </a:endParaRPr>
          </a:p>
          <a:p>
            <a:pPr marL="0" indent="0">
              <a:lnSpc>
                <a:spcPct val="100000"/>
              </a:lnSpc>
              <a:spcBef>
                <a:spcPts val="0"/>
              </a:spcBef>
              <a:buNone/>
            </a:pPr>
            <a:r>
              <a:rPr lang="nl-NL" sz="1800" b="1" dirty="0">
                <a:latin typeface="Buenos Aires"/>
                <a:cs typeface="Segoe UI" panose="020B0502040204020203" pitchFamily="34" charset="0"/>
              </a:rPr>
              <a:t>Hoofdregel voertaal:</a:t>
            </a:r>
          </a:p>
          <a:p>
            <a:pPr marL="0" indent="0">
              <a:lnSpc>
                <a:spcPct val="100000"/>
              </a:lnSpc>
              <a:spcBef>
                <a:spcPts val="0"/>
              </a:spcBef>
              <a:buNone/>
            </a:pPr>
            <a:endParaRPr lang="nl-NL" sz="1400" dirty="0">
              <a:latin typeface="Buenos Aires"/>
              <a:cs typeface="Segoe UI" panose="020B0502040204020203" pitchFamily="34" charset="0"/>
            </a:endParaRPr>
          </a:p>
          <a:p>
            <a:pPr marL="0" indent="0">
              <a:lnSpc>
                <a:spcPct val="100000"/>
              </a:lnSpc>
              <a:spcBef>
                <a:spcPts val="0"/>
              </a:spcBef>
              <a:buNone/>
            </a:pPr>
            <a:r>
              <a:rPr lang="nl-NL" sz="1800" dirty="0">
                <a:latin typeface="Buenos Aires"/>
                <a:cs typeface="Segoe UI" panose="020B0502040204020203" pitchFamily="34" charset="0"/>
              </a:rPr>
              <a:t>1. Nederlands is verplicht, Fries/'streektaal' kan mede worden gebruikt;</a:t>
            </a:r>
          </a:p>
          <a:p>
            <a:pPr marL="0" indent="0">
              <a:lnSpc>
                <a:spcPct val="100000"/>
              </a:lnSpc>
              <a:spcBef>
                <a:spcPts val="0"/>
              </a:spcBef>
              <a:buNone/>
            </a:pPr>
            <a:r>
              <a:rPr lang="nl-NL" sz="1800" dirty="0">
                <a:latin typeface="Buenos Aires"/>
                <a:cs typeface="Segoe UI" panose="020B0502040204020203" pitchFamily="34" charset="0"/>
              </a:rPr>
              <a:t>2. Fries en 'streektaal' (Limburgs, Nedersaksisch) vallen onder dezelfde categorie 'kan mede’.</a:t>
            </a:r>
          </a:p>
          <a:p>
            <a:pPr marL="0" indent="0">
              <a:lnSpc>
                <a:spcPct val="100000"/>
              </a:lnSpc>
              <a:spcBef>
                <a:spcPts val="0"/>
              </a:spcBef>
              <a:buNone/>
            </a:pPr>
            <a:endParaRPr lang="nl-NL" sz="1800" dirty="0">
              <a:latin typeface="Buenos Aires"/>
              <a:cs typeface="Segoe UI" panose="020B0502040204020203" pitchFamily="34" charset="0"/>
            </a:endParaRPr>
          </a:p>
          <a:p>
            <a:pPr marL="0" indent="0">
              <a:lnSpc>
                <a:spcPct val="100000"/>
              </a:lnSpc>
              <a:spcBef>
                <a:spcPts val="0"/>
              </a:spcBef>
              <a:buNone/>
            </a:pPr>
            <a:r>
              <a:rPr lang="nl-NL" sz="1800" b="1" dirty="0">
                <a:latin typeface="Buenos Aires"/>
                <a:cs typeface="Segoe UI" panose="020B0502040204020203" pitchFamily="34" charset="0"/>
              </a:rPr>
              <a:t>Verhouding voertalen Nederlands </a:t>
            </a:r>
            <a:r>
              <a:rPr lang="nl-NL" sz="1800" b="1" dirty="0" err="1">
                <a:latin typeface="Buenos Aires"/>
                <a:cs typeface="Segoe UI" panose="020B0502040204020203" pitchFamily="34" charset="0"/>
              </a:rPr>
              <a:t>vs</a:t>
            </a:r>
            <a:r>
              <a:rPr lang="nl-NL" sz="1800" b="1" dirty="0">
                <a:latin typeface="Buenos Aires"/>
                <a:cs typeface="Segoe UI" panose="020B0502040204020203" pitchFamily="34" charset="0"/>
              </a:rPr>
              <a:t> 'streektaal' (wetsgeschiedenis): </a:t>
            </a:r>
          </a:p>
          <a:p>
            <a:pPr marL="0" indent="0">
              <a:lnSpc>
                <a:spcPct val="100000"/>
              </a:lnSpc>
              <a:spcBef>
                <a:spcPts val="0"/>
              </a:spcBef>
              <a:buNone/>
            </a:pPr>
            <a:endParaRPr lang="nl-NL" sz="1400" dirty="0">
              <a:latin typeface="Buenos Aires"/>
              <a:cs typeface="Segoe UI" panose="020B0502040204020203" pitchFamily="34" charset="0"/>
            </a:endParaRPr>
          </a:p>
          <a:p>
            <a:pPr marL="0" indent="0">
              <a:lnSpc>
                <a:spcPct val="100000"/>
              </a:lnSpc>
              <a:spcBef>
                <a:spcPts val="0"/>
              </a:spcBef>
              <a:buNone/>
            </a:pPr>
            <a:r>
              <a:rPr lang="nl-NL" sz="1800" dirty="0">
                <a:latin typeface="Buenos Aires"/>
                <a:cs typeface="Segoe UI" panose="020B0502040204020203" pitchFamily="34" charset="0"/>
              </a:rPr>
              <a:t>1. "...Fries als voertaal in de plaats van of naast het Nederlands...“; </a:t>
            </a:r>
          </a:p>
          <a:p>
            <a:pPr marL="0" indent="0">
              <a:lnSpc>
                <a:spcPct val="100000"/>
              </a:lnSpc>
              <a:spcBef>
                <a:spcPts val="0"/>
              </a:spcBef>
              <a:buNone/>
            </a:pPr>
            <a:r>
              <a:rPr lang="nl-NL" sz="1800" dirty="0">
                <a:latin typeface="Buenos Aires"/>
                <a:cs typeface="Segoe UI" panose="020B0502040204020203" pitchFamily="34" charset="0"/>
              </a:rPr>
              <a:t>2. "...«mede» betekent in dit verband «in combinatie met het Nederlands als voertaal».“;</a:t>
            </a:r>
          </a:p>
          <a:p>
            <a:pPr marL="0" indent="0">
              <a:lnSpc>
                <a:spcPct val="100000"/>
              </a:lnSpc>
              <a:spcBef>
                <a:spcPts val="0"/>
              </a:spcBef>
              <a:buNone/>
            </a:pPr>
            <a:r>
              <a:rPr lang="nl-NL" sz="1800" dirty="0">
                <a:latin typeface="Buenos Aires"/>
                <a:cs typeface="Segoe UI" panose="020B0502040204020203" pitchFamily="34" charset="0"/>
              </a:rPr>
              <a:t>3. Geen percentages Nederlands </a:t>
            </a:r>
            <a:r>
              <a:rPr lang="nl-NL" sz="1800" dirty="0" err="1">
                <a:latin typeface="Buenos Aires"/>
                <a:cs typeface="Segoe UI" panose="020B0502040204020203" pitchFamily="34" charset="0"/>
              </a:rPr>
              <a:t>vs</a:t>
            </a:r>
            <a:r>
              <a:rPr lang="nl-NL" sz="1800" dirty="0">
                <a:latin typeface="Buenos Aires"/>
                <a:cs typeface="Segoe UI" panose="020B0502040204020203" pitchFamily="34" charset="0"/>
              </a:rPr>
              <a:t> 'streektaal’ (NB wel voor Engels, Frans of Duits als voertaal (art. 1.55(3) </a:t>
            </a:r>
            <a:r>
              <a:rPr lang="nl-NL" sz="1800" dirty="0" err="1">
                <a:latin typeface="Buenos Aires"/>
                <a:cs typeface="Segoe UI" panose="020B0502040204020203" pitchFamily="34" charset="0"/>
              </a:rPr>
              <a:t>Wko</a:t>
            </a:r>
            <a:r>
              <a:rPr lang="nl-NL" sz="1800" dirty="0">
                <a:latin typeface="Buenos Aires"/>
                <a:cs typeface="Segoe UI" panose="020B0502040204020203" pitchFamily="34" charset="0"/>
              </a:rPr>
              <a:t>)).</a:t>
            </a:r>
          </a:p>
        </p:txBody>
      </p:sp>
      <p:pic>
        <p:nvPicPr>
          <p:cNvPr id="2" name="Afbeelding 1" descr="Afbeelding met tekst, schermopname, ontwerp&#10;&#10;Automatisch gegenereerde beschrijving">
            <a:extLst>
              <a:ext uri="{FF2B5EF4-FFF2-40B4-BE49-F238E27FC236}">
                <a16:creationId xmlns:a16="http://schemas.microsoft.com/office/drawing/2014/main" id="{8D561226-BB8A-0D96-A5D2-5FB8653A4393}"/>
              </a:ext>
            </a:extLst>
          </p:cNvPr>
          <p:cNvPicPr>
            <a:picLocks noChangeAspect="1"/>
          </p:cNvPicPr>
          <p:nvPr/>
        </p:nvPicPr>
        <p:blipFill>
          <a:blip r:embed="rId3"/>
          <a:stretch>
            <a:fillRect/>
          </a:stretch>
        </p:blipFill>
        <p:spPr>
          <a:xfrm>
            <a:off x="9004173" y="128025"/>
            <a:ext cx="1600717" cy="728076"/>
          </a:xfrm>
          <a:prstGeom prst="rect">
            <a:avLst/>
          </a:prstGeom>
        </p:spPr>
      </p:pic>
      <p:pic>
        <p:nvPicPr>
          <p:cNvPr id="5" name="Afbeelding 4" descr="Afbeelding met tekst, Lettertype, schermopname, rood&#10;&#10;Automatisch gegenereerde beschrijving">
            <a:extLst>
              <a:ext uri="{FF2B5EF4-FFF2-40B4-BE49-F238E27FC236}">
                <a16:creationId xmlns:a16="http://schemas.microsoft.com/office/drawing/2014/main" id="{2139B2CD-762B-6257-9913-7106D4C9EAF1}"/>
              </a:ext>
            </a:extLst>
          </p:cNvPr>
          <p:cNvPicPr>
            <a:picLocks noChangeAspect="1"/>
          </p:cNvPicPr>
          <p:nvPr/>
        </p:nvPicPr>
        <p:blipFill>
          <a:blip r:embed="rId4"/>
          <a:stretch>
            <a:fillRect/>
          </a:stretch>
        </p:blipFill>
        <p:spPr>
          <a:xfrm>
            <a:off x="7358513" y="265975"/>
            <a:ext cx="1507253" cy="452176"/>
          </a:xfrm>
          <a:prstGeom prst="rect">
            <a:avLst/>
          </a:prstGeom>
        </p:spPr>
      </p:pic>
    </p:spTree>
    <p:extLst>
      <p:ext uri="{BB962C8B-B14F-4D97-AF65-F5344CB8AC3E}">
        <p14:creationId xmlns:p14="http://schemas.microsoft.com/office/powerpoint/2010/main" val="28591502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hthoek 13">
            <a:extLst>
              <a:ext uri="{FF2B5EF4-FFF2-40B4-BE49-F238E27FC236}">
                <a16:creationId xmlns:a16="http://schemas.microsoft.com/office/drawing/2014/main" id="{4357368B-6CD1-2E19-0ECC-40A9B514383D}"/>
              </a:ext>
            </a:extLst>
          </p:cNvPr>
          <p:cNvSpPr>
            <a:spLocks noGrp="1" noRot="1" noMove="1" noResize="1" noEditPoints="1" noAdjustHandles="1" noChangeArrowheads="1" noChangeShapeType="1"/>
          </p:cNvSpPr>
          <p:nvPr/>
        </p:nvSpPr>
        <p:spPr>
          <a:xfrm>
            <a:off x="0" y="0"/>
            <a:ext cx="12192000" cy="119131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 name="Tijdelijke aanduiding voor inhoud 9" descr="Afbeelding met Lettertype, Graphics, tekst, logo&#10;&#10;Automatisch gegenereerde beschrijving">
            <a:extLst>
              <a:ext uri="{FF2B5EF4-FFF2-40B4-BE49-F238E27FC236}">
                <a16:creationId xmlns:a16="http://schemas.microsoft.com/office/drawing/2014/main" id="{4DDF6FF0-FBF2-D893-6431-CE940CA72FD8}"/>
              </a:ext>
            </a:extLst>
          </p:cNvPr>
          <p:cNvPicPr>
            <a:picLocks noGrp="1" noChangeAspect="1"/>
          </p:cNvPicPr>
          <p:nvPr>
            <p:ph idx="1"/>
          </p:nvPr>
        </p:nvPicPr>
        <p:blipFill>
          <a:blip r:embed="rId2"/>
          <a:stretch>
            <a:fillRect/>
          </a:stretch>
        </p:blipFill>
        <p:spPr>
          <a:xfrm>
            <a:off x="3283499" y="956542"/>
            <a:ext cx="5575573" cy="4354715"/>
          </a:xfrm>
        </p:spPr>
      </p:pic>
    </p:spTree>
    <p:extLst>
      <p:ext uri="{BB962C8B-B14F-4D97-AF65-F5344CB8AC3E}">
        <p14:creationId xmlns:p14="http://schemas.microsoft.com/office/powerpoint/2010/main" val="3368006522"/>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ccel="50000" decel="50000" fill="hold" nodeType="withEffect">
                                  <p:stCondLst>
                                    <p:cond delay="0"/>
                                  </p:stCondLst>
                                  <p:childTnLst>
                                    <p:animScale>
                                      <p:cBhvr>
                                        <p:cTn id="6" dur="2000" fill="hold"/>
                                        <p:tgtEl>
                                          <p:spTgt spid="10"/>
                                        </p:tgtEl>
                                      </p:cBhvr>
                                      <p:by x="20000" y="20000"/>
                                    </p:animScale>
                                  </p:childTnLst>
                                </p:cTn>
                              </p:par>
                              <p:par>
                                <p:cTn id="7" presetID="0" presetClass="path" presetSubtype="0" accel="50000" decel="50000" fill="hold" nodeType="withEffect">
                                  <p:stCondLst>
                                    <p:cond delay="0"/>
                                  </p:stCondLst>
                                  <p:childTnLst>
                                    <p:animMotion origin="layout" path="M 3.33333E-6 -4.44444E-6 L 0.43333 -0.3831 " pathEditMode="relative" rAng="0" ptsTypes="AA">
                                      <p:cBhvr>
                                        <p:cTn id="8" dur="2000" fill="hold"/>
                                        <p:tgtEl>
                                          <p:spTgt spid="10"/>
                                        </p:tgtEl>
                                        <p:attrNameLst>
                                          <p:attrName>ppt_x</p:attrName>
                                          <p:attrName>ppt_y</p:attrName>
                                        </p:attrNameLst>
                                      </p:cBhvr>
                                      <p:rCtr x="21667" y="-1916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AA1712E4-A785-BDBE-BB29-ED8441062E96}"/>
              </a:ext>
            </a:extLst>
          </p:cNvPr>
          <p:cNvSpPr>
            <a:spLocks noGrp="1" noRot="1" noMove="1" noResize="1" noEditPoints="1" noAdjustHandles="1" noChangeArrowheads="1" noChangeShapeType="1"/>
          </p:cNvSpPr>
          <p:nvPr/>
        </p:nvSpPr>
        <p:spPr>
          <a:xfrm>
            <a:off x="746150" y="0"/>
            <a:ext cx="11445850" cy="6858000"/>
          </a:xfrm>
          <a:prstGeom prst="rect">
            <a:avLst/>
          </a:prstGeom>
          <a:solidFill>
            <a:srgbClr val="E30613">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itel 1">
            <a:extLst>
              <a:ext uri="{FF2B5EF4-FFF2-40B4-BE49-F238E27FC236}">
                <a16:creationId xmlns:a16="http://schemas.microsoft.com/office/drawing/2014/main" id="{AA50C1FF-C321-422F-BAD7-C3EAB384C2A4}"/>
              </a:ext>
            </a:extLst>
          </p:cNvPr>
          <p:cNvSpPr txBox="1"/>
          <p:nvPr/>
        </p:nvSpPr>
        <p:spPr>
          <a:xfrm>
            <a:off x="7189366" y="6275294"/>
            <a:ext cx="6566210" cy="47271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2400" b="1" dirty="0" err="1">
                <a:solidFill>
                  <a:schemeClr val="bg1"/>
                </a:solidFill>
                <a:latin typeface="Buenos Aires SemBd" pitchFamily="2" charset="77"/>
              </a:rPr>
              <a:t>zodet</a:t>
            </a:r>
            <a:r>
              <a:rPr lang="nl-NL" sz="2400" b="1" dirty="0">
                <a:solidFill>
                  <a:schemeClr val="bg1"/>
                </a:solidFill>
                <a:latin typeface="Buenos Aires SemBd" pitchFamily="2" charset="77"/>
              </a:rPr>
              <a:t> veer ós </a:t>
            </a:r>
            <a:r>
              <a:rPr lang="nl-NL" sz="2400" b="1" dirty="0" err="1">
                <a:solidFill>
                  <a:schemeClr val="bg1"/>
                </a:solidFill>
                <a:latin typeface="Buenos Aires SemBd" pitchFamily="2" charset="77"/>
              </a:rPr>
              <a:t>versjtaon</a:t>
            </a:r>
            <a:endParaRPr lang="nl-NL" sz="2400" b="1" dirty="0">
              <a:solidFill>
                <a:schemeClr val="bg1"/>
              </a:solidFill>
              <a:latin typeface="Buenos Aires SemBd" pitchFamily="2" charset="77"/>
            </a:endParaRPr>
          </a:p>
        </p:txBody>
      </p:sp>
      <p:pic>
        <p:nvPicPr>
          <p:cNvPr id="8" name="Tijdelijke aanduiding voor inhoud 7">
            <a:extLst>
              <a:ext uri="{FF2B5EF4-FFF2-40B4-BE49-F238E27FC236}">
                <a16:creationId xmlns:a16="http://schemas.microsoft.com/office/drawing/2014/main" id="{CC9D8ADD-87EF-0B74-07EC-7499E800C7AE}"/>
              </a:ext>
            </a:extLst>
          </p:cNvPr>
          <p:cNvPicPr>
            <a:picLocks noGrp="1" noChangeAspect="1"/>
          </p:cNvPicPr>
          <p:nvPr>
            <p:ph idx="1"/>
          </p:nvPr>
        </p:nvPicPr>
        <p:blipFill>
          <a:blip r:embed="rId2"/>
          <a:srcRect/>
          <a:stretch/>
        </p:blipFill>
        <p:spPr>
          <a:xfrm>
            <a:off x="10796546" y="78645"/>
            <a:ext cx="1114508" cy="870469"/>
          </a:xfrm>
        </p:spPr>
      </p:pic>
      <p:sp>
        <p:nvSpPr>
          <p:cNvPr id="23" name="Titel 1">
            <a:extLst>
              <a:ext uri="{FF2B5EF4-FFF2-40B4-BE49-F238E27FC236}">
                <a16:creationId xmlns:a16="http://schemas.microsoft.com/office/drawing/2014/main" id="{E54411F0-6579-3BBB-CBE5-BD088CD10CE6}"/>
              </a:ext>
            </a:extLst>
          </p:cNvPr>
          <p:cNvSpPr>
            <a:spLocks noGrp="1"/>
          </p:cNvSpPr>
          <p:nvPr>
            <p:ph type="title"/>
          </p:nvPr>
        </p:nvSpPr>
        <p:spPr>
          <a:xfrm>
            <a:off x="1763750" y="1283650"/>
            <a:ext cx="9032795" cy="1325563"/>
          </a:xfrm>
        </p:spPr>
        <p:txBody>
          <a:bodyPr>
            <a:normAutofit/>
          </a:bodyPr>
          <a:lstStyle/>
          <a:p>
            <a:r>
              <a:rPr lang="nl-NL" sz="4800" b="1" dirty="0">
                <a:solidFill>
                  <a:srgbClr val="E30613"/>
                </a:solidFill>
                <a:latin typeface="Buenos Aires" pitchFamily="2" charset="77"/>
              </a:rPr>
              <a:t>Limburgs en de Wet kinderopvang</a:t>
            </a:r>
          </a:p>
        </p:txBody>
      </p:sp>
      <p:sp>
        <p:nvSpPr>
          <p:cNvPr id="24" name="Tijdelijke aanduiding voor inhoud 2">
            <a:extLst>
              <a:ext uri="{FF2B5EF4-FFF2-40B4-BE49-F238E27FC236}">
                <a16:creationId xmlns:a16="http://schemas.microsoft.com/office/drawing/2014/main" id="{F7FA4251-4378-DF82-9881-71670FD42C3C}"/>
              </a:ext>
            </a:extLst>
          </p:cNvPr>
          <p:cNvSpPr txBox="1">
            <a:spLocks/>
          </p:cNvSpPr>
          <p:nvPr/>
        </p:nvSpPr>
        <p:spPr>
          <a:xfrm>
            <a:off x="1763752" y="2481095"/>
            <a:ext cx="10147301" cy="3794199"/>
          </a:xfrm>
          <a:prstGeom prst="rect">
            <a:avLst/>
          </a:prstGeom>
        </p:spPr>
        <p:txBody>
          <a:bodyPr vert="horz" lIns="91440" tIns="45720" rIns="91440" bIns="45720" numCol="1" spcCol="36000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nl-NL" sz="1800" b="1" dirty="0">
                <a:latin typeface="Buenos Aires"/>
                <a:ea typeface="Calibri" panose="020F0502020204030204" pitchFamily="34" charset="0"/>
                <a:cs typeface="Segoe UI" panose="020B0502040204020203" pitchFamily="34" charset="0"/>
              </a:rPr>
              <a:t>Handhaving en toezicht </a:t>
            </a:r>
            <a:r>
              <a:rPr lang="nl-NL" sz="1800" b="1" dirty="0">
                <a:latin typeface="Buenos Aires"/>
                <a:cs typeface="Segoe UI" panose="020B0502040204020203" pitchFamily="34" charset="0"/>
              </a:rPr>
              <a:t>'streektaal' als voertaal:</a:t>
            </a:r>
            <a:endParaRPr lang="nl-NL" sz="1800" b="1" dirty="0">
              <a:latin typeface="Buenos Aires"/>
              <a:ea typeface="Calibri" panose="020F0502020204030204" pitchFamily="34" charset="0"/>
              <a:cs typeface="Segoe UI" panose="020B0502040204020203" pitchFamily="34" charset="0"/>
            </a:endParaRPr>
          </a:p>
          <a:p>
            <a:pPr marL="0" indent="0">
              <a:lnSpc>
                <a:spcPct val="100000"/>
              </a:lnSpc>
              <a:spcBef>
                <a:spcPts val="0"/>
              </a:spcBef>
              <a:buNone/>
            </a:pPr>
            <a:endParaRPr lang="nl-NL" sz="1800" dirty="0">
              <a:latin typeface="Buenos Aires"/>
              <a:ea typeface="Calibri" panose="020F0502020204030204" pitchFamily="34" charset="0"/>
              <a:cs typeface="Segoe UI" panose="020B0502040204020203" pitchFamily="34" charset="0"/>
            </a:endParaRPr>
          </a:p>
          <a:p>
            <a:pPr marL="0" indent="0">
              <a:lnSpc>
                <a:spcPct val="100000"/>
              </a:lnSpc>
              <a:spcBef>
                <a:spcPts val="0"/>
              </a:spcBef>
              <a:buNone/>
            </a:pPr>
            <a:r>
              <a:rPr lang="nl-NL" sz="1800" dirty="0">
                <a:latin typeface="Buenos Aires"/>
                <a:ea typeface="Calibri" panose="020F0502020204030204" pitchFamily="34" charset="0"/>
                <a:cs typeface="Segoe UI" panose="020B0502040204020203" pitchFamily="34" charset="0"/>
              </a:rPr>
              <a:t>1. Gemeentelijke bevoegdheid (inspectie belegd bij de GGD) en i</a:t>
            </a:r>
            <a:r>
              <a:rPr lang="nl-NL" sz="1800" dirty="0">
                <a:effectLst/>
                <a:latin typeface="Buenos Aires"/>
                <a:ea typeface="Calibri" panose="020F0502020204030204" pitchFamily="34" charset="0"/>
                <a:cs typeface="Segoe UI" panose="020B0502040204020203" pitchFamily="34" charset="0"/>
              </a:rPr>
              <a:t>nspectie gemeenten door de onderwijsinspectie;</a:t>
            </a:r>
          </a:p>
          <a:p>
            <a:pPr marL="0" marR="0" indent="0">
              <a:spcAft>
                <a:spcPts val="0"/>
              </a:spcAft>
              <a:buNone/>
            </a:pPr>
            <a:r>
              <a:rPr lang="nl-NL" sz="1800" dirty="0">
                <a:latin typeface="Buenos Aires"/>
                <a:ea typeface="Calibri" panose="020F0502020204030204" pitchFamily="34" charset="0"/>
                <a:cs typeface="Segoe UI" panose="020B0502040204020203" pitchFamily="34" charset="0"/>
              </a:rPr>
              <a:t>2. </a:t>
            </a:r>
            <a:r>
              <a:rPr lang="nl-NL" sz="1800" dirty="0">
                <a:effectLst/>
                <a:latin typeface="Buenos Aires"/>
                <a:ea typeface="Calibri" panose="020F0502020204030204" pitchFamily="34" charset="0"/>
                <a:cs typeface="Segoe UI" panose="020B0502040204020203" pitchFamily="34" charset="0"/>
              </a:rPr>
              <a:t>Voertaal </a:t>
            </a:r>
            <a:r>
              <a:rPr lang="nl-NL" sz="1800" b="1" dirty="0">
                <a:effectLst/>
                <a:latin typeface="Buenos Aires"/>
                <a:ea typeface="Calibri" panose="020F0502020204030204" pitchFamily="34" charset="0"/>
                <a:cs typeface="Segoe UI" panose="020B0502040204020203" pitchFamily="34" charset="0"/>
              </a:rPr>
              <a:t>geen </a:t>
            </a:r>
            <a:r>
              <a:rPr lang="nl-NL" sz="1800" dirty="0">
                <a:effectLst/>
                <a:latin typeface="Buenos Aires"/>
                <a:ea typeface="Calibri" panose="020F0502020204030204" pitchFamily="34" charset="0"/>
                <a:cs typeface="Segoe UI" panose="020B0502040204020203" pitchFamily="34" charset="0"/>
              </a:rPr>
              <a:t>verplicht onderdeel pedagogisch beleid (dus </a:t>
            </a:r>
            <a:r>
              <a:rPr lang="nl-NL" sz="1800" b="1" dirty="0">
                <a:effectLst/>
                <a:latin typeface="Buenos Aires"/>
                <a:ea typeface="Calibri" panose="020F0502020204030204" pitchFamily="34" charset="0"/>
                <a:cs typeface="Segoe UI" panose="020B0502040204020203" pitchFamily="34" charset="0"/>
              </a:rPr>
              <a:t>geen</a:t>
            </a:r>
            <a:r>
              <a:rPr lang="nl-NL" sz="1800" dirty="0">
                <a:effectLst/>
                <a:latin typeface="Buenos Aires"/>
                <a:ea typeface="Calibri" panose="020F0502020204030204" pitchFamily="34" charset="0"/>
                <a:cs typeface="Segoe UI" panose="020B0502040204020203" pitchFamily="34" charset="0"/>
              </a:rPr>
              <a:t> thema toezicht pedagogisch beleid);</a:t>
            </a:r>
          </a:p>
          <a:p>
            <a:pPr marL="0" marR="0" indent="0">
              <a:spcAft>
                <a:spcPts val="0"/>
              </a:spcAft>
              <a:buNone/>
            </a:pPr>
            <a:r>
              <a:rPr lang="nl-NL" sz="1800" dirty="0">
                <a:effectLst/>
                <a:latin typeface="Buenos Aires"/>
                <a:ea typeface="Calibri" panose="020F0502020204030204" pitchFamily="34" charset="0"/>
                <a:cs typeface="Segoe UI" panose="020B0502040204020203" pitchFamily="34" charset="0"/>
              </a:rPr>
              <a:t>3. Toetsing GGD op voertaal wel overeenkomstig artikel 1.55 Wet kinderopvang.</a:t>
            </a:r>
            <a:endParaRPr lang="en-US" sz="1800" dirty="0">
              <a:effectLst/>
              <a:latin typeface="Buenos Aires"/>
              <a:ea typeface="Calibri" panose="020F0502020204030204" pitchFamily="34" charset="0"/>
              <a:cs typeface="Segoe UI" panose="020B0502040204020203" pitchFamily="34" charset="0"/>
            </a:endParaRPr>
          </a:p>
          <a:p>
            <a:pPr marL="0" marR="0" indent="0">
              <a:spcAft>
                <a:spcPts val="0"/>
              </a:spcAft>
              <a:buNone/>
            </a:pPr>
            <a:endParaRPr lang="nl-NL" sz="1800" dirty="0">
              <a:latin typeface="Buenos Aires"/>
              <a:ea typeface="Calibri" panose="020F0502020204030204" pitchFamily="34" charset="0"/>
              <a:cs typeface="Segoe UI" panose="020B0502040204020203" pitchFamily="34" charset="0"/>
            </a:endParaRPr>
          </a:p>
          <a:p>
            <a:pPr marL="0" indent="0">
              <a:lnSpc>
                <a:spcPct val="100000"/>
              </a:lnSpc>
              <a:spcBef>
                <a:spcPts val="0"/>
              </a:spcBef>
              <a:buNone/>
            </a:pPr>
            <a:r>
              <a:rPr lang="nl-NL" sz="1800" b="1" dirty="0">
                <a:effectLst/>
                <a:latin typeface="Buenos Aires"/>
                <a:ea typeface="Calibri" panose="020F0502020204030204" pitchFamily="34" charset="0"/>
                <a:cs typeface="Segoe UI" panose="020B0502040204020203" pitchFamily="34" charset="0"/>
              </a:rPr>
              <a:t>Gebruik </a:t>
            </a:r>
            <a:r>
              <a:rPr lang="nl-NL" sz="1800" b="1" dirty="0">
                <a:latin typeface="Buenos Aires"/>
                <a:cs typeface="Segoe UI" panose="020B0502040204020203" pitchFamily="34" charset="0"/>
              </a:rPr>
              <a:t>'streektaal</a:t>
            </a:r>
            <a:r>
              <a:rPr lang="nl-NL" sz="1800" b="1" dirty="0">
                <a:effectLst/>
                <a:latin typeface="Buenos Aires"/>
                <a:ea typeface="Calibri" panose="020F0502020204030204" pitchFamily="34" charset="0"/>
                <a:cs typeface="Segoe UI" panose="020B0502040204020203" pitchFamily="34" charset="0"/>
              </a:rPr>
              <a:t>'</a:t>
            </a:r>
            <a:r>
              <a:rPr lang="nl-NL" sz="1800" b="1" dirty="0">
                <a:latin typeface="Buenos Aires"/>
                <a:cs typeface="Segoe UI" panose="020B0502040204020203" pitchFamily="34" charset="0"/>
              </a:rPr>
              <a:t> als voertaal:</a:t>
            </a:r>
            <a:endParaRPr lang="nl-NL" sz="1800" b="1" dirty="0">
              <a:effectLst/>
              <a:latin typeface="Buenos Aires"/>
              <a:ea typeface="Calibri" panose="020F0502020204030204" pitchFamily="34" charset="0"/>
              <a:cs typeface="Segoe UI" panose="020B0502040204020203" pitchFamily="34" charset="0"/>
            </a:endParaRPr>
          </a:p>
          <a:p>
            <a:pPr marL="0" indent="0">
              <a:lnSpc>
                <a:spcPct val="100000"/>
              </a:lnSpc>
              <a:spcBef>
                <a:spcPts val="0"/>
              </a:spcBef>
              <a:buNone/>
            </a:pPr>
            <a:endParaRPr lang="nl-NL" sz="1800" dirty="0">
              <a:effectLst/>
              <a:latin typeface="Buenos Aires"/>
              <a:ea typeface="Calibri" panose="020F0502020204030204" pitchFamily="34" charset="0"/>
              <a:cs typeface="Segoe UI" panose="020B0502040204020203" pitchFamily="34" charset="0"/>
            </a:endParaRPr>
          </a:p>
          <a:p>
            <a:pPr marL="0" indent="0">
              <a:lnSpc>
                <a:spcPct val="100000"/>
              </a:lnSpc>
              <a:spcBef>
                <a:spcPts val="0"/>
              </a:spcBef>
              <a:buNone/>
            </a:pPr>
            <a:r>
              <a:rPr lang="nl-NL" sz="1800" dirty="0">
                <a:effectLst/>
                <a:latin typeface="Buenos Aires"/>
                <a:ea typeface="Calibri" panose="020F0502020204030204" pitchFamily="34" charset="0"/>
                <a:cs typeface="Segoe UI" panose="020B0502040204020203" pitchFamily="34" charset="0"/>
              </a:rPr>
              <a:t>1. Gebruik 'streektaal' wettelijk niet verplicht, maar vanwege het Handvest is taalbeleid door de overheid voor het Limburgs niet vrijblijvend;</a:t>
            </a:r>
          </a:p>
          <a:p>
            <a:pPr marL="0" marR="0" indent="0">
              <a:spcAft>
                <a:spcPts val="0"/>
              </a:spcAft>
              <a:buNone/>
            </a:pPr>
            <a:r>
              <a:rPr lang="nl-NL" sz="1800" dirty="0">
                <a:latin typeface="Buenos Aires"/>
                <a:ea typeface="Calibri" panose="020F0502020204030204" pitchFamily="34" charset="0"/>
                <a:cs typeface="Segoe UI" panose="020B0502040204020203" pitchFamily="34" charset="0"/>
              </a:rPr>
              <a:t>2. </a:t>
            </a:r>
            <a:r>
              <a:rPr lang="nl-NL" sz="1800" dirty="0">
                <a:effectLst/>
                <a:latin typeface="Buenos Aires"/>
                <a:ea typeface="Calibri" panose="020F0502020204030204" pitchFamily="34" charset="0"/>
                <a:cs typeface="Segoe UI" panose="020B0502040204020203" pitchFamily="34" charset="0"/>
              </a:rPr>
              <a:t>Gemeenten kunnen beleidsregels vaststellen (artikel 4:81 (1) </a:t>
            </a:r>
            <a:r>
              <a:rPr lang="nl-NL" sz="1800" dirty="0" err="1">
                <a:effectLst/>
                <a:latin typeface="Buenos Aires"/>
                <a:ea typeface="Calibri" panose="020F0502020204030204" pitchFamily="34" charset="0"/>
                <a:cs typeface="Segoe UI" panose="020B0502040204020203" pitchFamily="34" charset="0"/>
              </a:rPr>
              <a:t>Awb</a:t>
            </a:r>
            <a:r>
              <a:rPr lang="nl-NL" sz="1800" dirty="0">
                <a:effectLst/>
                <a:latin typeface="Buenos Aires"/>
                <a:ea typeface="Calibri" panose="020F0502020204030204" pitchFamily="34" charset="0"/>
                <a:cs typeface="Segoe UI" panose="020B0502040204020203" pitchFamily="34" charset="0"/>
              </a:rPr>
              <a:t>) ook </a:t>
            </a:r>
            <a:r>
              <a:rPr lang="nl-NL" sz="1800" dirty="0" err="1">
                <a:effectLst/>
                <a:latin typeface="Buenos Aires"/>
                <a:ea typeface="Calibri" panose="020F0502020204030204" pitchFamily="34" charset="0"/>
                <a:cs typeface="Segoe UI" panose="020B0502040204020203" pitchFamily="34" charset="0"/>
              </a:rPr>
              <a:t>mbt</a:t>
            </a:r>
            <a:r>
              <a:rPr lang="nl-NL" sz="1800" dirty="0">
                <a:effectLst/>
                <a:latin typeface="Buenos Aires"/>
                <a:ea typeface="Calibri" panose="020F0502020204030204" pitchFamily="34" charset="0"/>
                <a:cs typeface="Segoe UI" panose="020B0502040204020203" pitchFamily="34" charset="0"/>
              </a:rPr>
              <a:t> Limburgs als voertaal in de kinderopvang als kwaliteitseis pedagogisch beleid.</a:t>
            </a:r>
            <a:endParaRPr lang="en-US" sz="1800" dirty="0">
              <a:effectLst/>
              <a:latin typeface="Buenos Aires"/>
              <a:ea typeface="Calibri" panose="020F0502020204030204" pitchFamily="34" charset="0"/>
              <a:cs typeface="Segoe UI" panose="020B0502040204020203" pitchFamily="34" charset="0"/>
            </a:endParaRPr>
          </a:p>
          <a:p>
            <a:pPr marL="0" indent="0">
              <a:lnSpc>
                <a:spcPct val="100000"/>
              </a:lnSpc>
              <a:buFont typeface="Arial" panose="020B0604020202020204" pitchFamily="34" charset="0"/>
              <a:buNone/>
            </a:pPr>
            <a:endParaRPr lang="nl-NL" sz="1600" dirty="0">
              <a:solidFill>
                <a:srgbClr val="2F548D"/>
              </a:solidFill>
              <a:latin typeface="Buenos Aires Light" pitchFamily="2" charset="77"/>
            </a:endParaRPr>
          </a:p>
        </p:txBody>
      </p:sp>
      <p:pic>
        <p:nvPicPr>
          <p:cNvPr id="2" name="Afbeelding 1" descr="Afbeelding met tekst, schermopname, ontwerp&#10;&#10;Automatisch gegenereerde beschrijving">
            <a:extLst>
              <a:ext uri="{FF2B5EF4-FFF2-40B4-BE49-F238E27FC236}">
                <a16:creationId xmlns:a16="http://schemas.microsoft.com/office/drawing/2014/main" id="{6663935E-71F1-7232-DF45-EFB0D5D6FB59}"/>
              </a:ext>
            </a:extLst>
          </p:cNvPr>
          <p:cNvPicPr>
            <a:picLocks noChangeAspect="1"/>
          </p:cNvPicPr>
          <p:nvPr/>
        </p:nvPicPr>
        <p:blipFill>
          <a:blip r:embed="rId3"/>
          <a:stretch>
            <a:fillRect/>
          </a:stretch>
        </p:blipFill>
        <p:spPr>
          <a:xfrm>
            <a:off x="9004173" y="128025"/>
            <a:ext cx="1600717" cy="728076"/>
          </a:xfrm>
          <a:prstGeom prst="rect">
            <a:avLst/>
          </a:prstGeom>
        </p:spPr>
      </p:pic>
      <p:pic>
        <p:nvPicPr>
          <p:cNvPr id="3" name="Afbeelding 2" descr="Afbeelding met tekst, Lettertype, schermopname, rood&#10;&#10;Automatisch gegenereerde beschrijving">
            <a:extLst>
              <a:ext uri="{FF2B5EF4-FFF2-40B4-BE49-F238E27FC236}">
                <a16:creationId xmlns:a16="http://schemas.microsoft.com/office/drawing/2014/main" id="{5EE7931C-9EEA-49D3-4718-DBFCB1225611}"/>
              </a:ext>
            </a:extLst>
          </p:cNvPr>
          <p:cNvPicPr>
            <a:picLocks noChangeAspect="1"/>
          </p:cNvPicPr>
          <p:nvPr/>
        </p:nvPicPr>
        <p:blipFill>
          <a:blip r:embed="rId4"/>
          <a:stretch>
            <a:fillRect/>
          </a:stretch>
        </p:blipFill>
        <p:spPr>
          <a:xfrm>
            <a:off x="7358513" y="265975"/>
            <a:ext cx="1507253" cy="452176"/>
          </a:xfrm>
          <a:prstGeom prst="rect">
            <a:avLst/>
          </a:prstGeom>
        </p:spPr>
      </p:pic>
    </p:spTree>
    <p:extLst>
      <p:ext uri="{BB962C8B-B14F-4D97-AF65-F5344CB8AC3E}">
        <p14:creationId xmlns:p14="http://schemas.microsoft.com/office/powerpoint/2010/main" val="10690023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AA1712E4-A785-BDBE-BB29-ED8441062E96}"/>
              </a:ext>
            </a:extLst>
          </p:cNvPr>
          <p:cNvSpPr>
            <a:spLocks noGrp="1" noRot="1" noMove="1" noResize="1" noEditPoints="1" noAdjustHandles="1" noChangeArrowheads="1" noChangeShapeType="1"/>
          </p:cNvSpPr>
          <p:nvPr/>
        </p:nvSpPr>
        <p:spPr>
          <a:xfrm>
            <a:off x="746150" y="0"/>
            <a:ext cx="11445850" cy="6858000"/>
          </a:xfrm>
          <a:prstGeom prst="rect">
            <a:avLst/>
          </a:prstGeom>
          <a:solidFill>
            <a:srgbClr val="FEDA1F">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itel 1">
            <a:extLst>
              <a:ext uri="{FF2B5EF4-FFF2-40B4-BE49-F238E27FC236}">
                <a16:creationId xmlns:a16="http://schemas.microsoft.com/office/drawing/2014/main" id="{AA50C1FF-C321-422F-BAD7-C3EAB384C2A4}"/>
              </a:ext>
            </a:extLst>
          </p:cNvPr>
          <p:cNvSpPr txBox="1"/>
          <p:nvPr/>
        </p:nvSpPr>
        <p:spPr>
          <a:xfrm>
            <a:off x="7189366" y="6275294"/>
            <a:ext cx="6566210" cy="47271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2400" b="1" dirty="0" err="1">
                <a:solidFill>
                  <a:srgbClr val="FEDA1F">
                    <a:alpha val="59000"/>
                  </a:srgbClr>
                </a:solidFill>
                <a:latin typeface="Buenos Aires SemBd" pitchFamily="2" charset="77"/>
              </a:rPr>
              <a:t>zodet</a:t>
            </a:r>
            <a:r>
              <a:rPr lang="nl-NL" sz="2400" b="1" dirty="0">
                <a:solidFill>
                  <a:srgbClr val="FEDA1F">
                    <a:alpha val="59000"/>
                  </a:srgbClr>
                </a:solidFill>
                <a:latin typeface="Buenos Aires SemBd" pitchFamily="2" charset="77"/>
              </a:rPr>
              <a:t> veer ós </a:t>
            </a:r>
            <a:r>
              <a:rPr lang="nl-NL" sz="2400" b="1" dirty="0" err="1">
                <a:solidFill>
                  <a:srgbClr val="FEDA1F">
                    <a:alpha val="59000"/>
                  </a:srgbClr>
                </a:solidFill>
                <a:latin typeface="Buenos Aires SemBd" pitchFamily="2" charset="77"/>
              </a:rPr>
              <a:t>versjtaon</a:t>
            </a:r>
            <a:endParaRPr lang="nl-NL" sz="2400" b="1" dirty="0">
              <a:solidFill>
                <a:srgbClr val="FEDA1F">
                  <a:alpha val="59000"/>
                </a:srgbClr>
              </a:solidFill>
              <a:latin typeface="Buenos Aires SemBd" pitchFamily="2" charset="77"/>
            </a:endParaRPr>
          </a:p>
        </p:txBody>
      </p:sp>
      <p:pic>
        <p:nvPicPr>
          <p:cNvPr id="8" name="Tijdelijke aanduiding voor inhoud 7">
            <a:extLst>
              <a:ext uri="{FF2B5EF4-FFF2-40B4-BE49-F238E27FC236}">
                <a16:creationId xmlns:a16="http://schemas.microsoft.com/office/drawing/2014/main" id="{CC9D8ADD-87EF-0B74-07EC-7499E800C7AE}"/>
              </a:ext>
            </a:extLst>
          </p:cNvPr>
          <p:cNvPicPr>
            <a:picLocks noGrp="1" noChangeAspect="1"/>
          </p:cNvPicPr>
          <p:nvPr>
            <p:ph idx="1"/>
          </p:nvPr>
        </p:nvPicPr>
        <p:blipFill>
          <a:blip r:embed="rId2"/>
          <a:srcRect/>
          <a:stretch/>
        </p:blipFill>
        <p:spPr>
          <a:xfrm>
            <a:off x="10796546" y="78645"/>
            <a:ext cx="1114508" cy="870469"/>
          </a:xfrm>
        </p:spPr>
      </p:pic>
      <p:sp>
        <p:nvSpPr>
          <p:cNvPr id="23" name="Titel 1">
            <a:extLst>
              <a:ext uri="{FF2B5EF4-FFF2-40B4-BE49-F238E27FC236}">
                <a16:creationId xmlns:a16="http://schemas.microsoft.com/office/drawing/2014/main" id="{E54411F0-6579-3BBB-CBE5-BD088CD10CE6}"/>
              </a:ext>
            </a:extLst>
          </p:cNvPr>
          <p:cNvSpPr>
            <a:spLocks noGrp="1" noRot="1" noMove="1" noResize="1" noEditPoints="1" noAdjustHandles="1" noChangeArrowheads="1" noChangeShapeType="1"/>
          </p:cNvSpPr>
          <p:nvPr>
            <p:ph type="title"/>
          </p:nvPr>
        </p:nvSpPr>
        <p:spPr>
          <a:xfrm>
            <a:off x="1763750" y="1283650"/>
            <a:ext cx="9682099" cy="1325563"/>
          </a:xfrm>
        </p:spPr>
        <p:txBody>
          <a:bodyPr>
            <a:normAutofit/>
          </a:bodyPr>
          <a:lstStyle/>
          <a:p>
            <a:r>
              <a:rPr lang="nl-NL" sz="4800" b="1" dirty="0">
                <a:solidFill>
                  <a:srgbClr val="E30613"/>
                </a:solidFill>
                <a:latin typeface="Buenos Aires" pitchFamily="2" charset="77"/>
              </a:rPr>
              <a:t>Limburgs in de kinderopvang</a:t>
            </a:r>
          </a:p>
        </p:txBody>
      </p:sp>
      <p:sp>
        <p:nvSpPr>
          <p:cNvPr id="24" name="Tijdelijke aanduiding voor inhoud 2">
            <a:extLst>
              <a:ext uri="{FF2B5EF4-FFF2-40B4-BE49-F238E27FC236}">
                <a16:creationId xmlns:a16="http://schemas.microsoft.com/office/drawing/2014/main" id="{F7FA4251-4378-DF82-9881-71670FD42C3C}"/>
              </a:ext>
            </a:extLst>
          </p:cNvPr>
          <p:cNvSpPr txBox="1">
            <a:spLocks/>
          </p:cNvSpPr>
          <p:nvPr/>
        </p:nvSpPr>
        <p:spPr>
          <a:xfrm>
            <a:off x="1763753" y="2481094"/>
            <a:ext cx="9130988" cy="3684205"/>
          </a:xfrm>
          <a:prstGeom prst="rect">
            <a:avLst/>
          </a:prstGeom>
        </p:spPr>
        <p:txBody>
          <a:bodyPr vert="horz" lIns="91440" tIns="45720" rIns="91440" bIns="45720" numCol="1" spcCol="36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nl-NL" sz="1800" b="1" dirty="0">
                <a:latin typeface="Buenos Aires"/>
                <a:ea typeface="Calibri" panose="020F0502020204030204" pitchFamily="34" charset="0"/>
                <a:cs typeface="Segoe UI" panose="020B0502040204020203" pitchFamily="34" charset="0"/>
              </a:rPr>
              <a:t>Project </a:t>
            </a:r>
            <a:r>
              <a:rPr lang="nl-NL" sz="1800" b="1" dirty="0" err="1">
                <a:latin typeface="Buenos Aires"/>
                <a:ea typeface="Calibri" panose="020F0502020204030204" pitchFamily="34" charset="0"/>
                <a:cs typeface="Segoe UI" panose="020B0502040204020203" pitchFamily="34" charset="0"/>
              </a:rPr>
              <a:t>Zjuulke</a:t>
            </a:r>
            <a:r>
              <a:rPr lang="nl-NL" sz="1800" b="1" dirty="0">
                <a:latin typeface="Buenos Aires"/>
                <a:cs typeface="Segoe UI" panose="020B0502040204020203" pitchFamily="34" charset="0"/>
              </a:rPr>
              <a:t>:</a:t>
            </a:r>
            <a:endParaRPr lang="nl-NL" sz="1800" b="1" dirty="0">
              <a:latin typeface="Buenos Aires"/>
              <a:ea typeface="Calibri" panose="020F0502020204030204" pitchFamily="34" charset="0"/>
              <a:cs typeface="Segoe UI" panose="020B0502040204020203" pitchFamily="34" charset="0"/>
            </a:endParaRPr>
          </a:p>
          <a:p>
            <a:pPr marL="0" indent="0">
              <a:lnSpc>
                <a:spcPct val="100000"/>
              </a:lnSpc>
              <a:spcBef>
                <a:spcPts val="0"/>
              </a:spcBef>
              <a:buNone/>
            </a:pPr>
            <a:endParaRPr lang="nl-NL" sz="1800" dirty="0">
              <a:latin typeface="Buenos Aires"/>
              <a:ea typeface="Calibri" panose="020F0502020204030204" pitchFamily="34" charset="0"/>
              <a:cs typeface="Segoe UI" panose="020B0502040204020203" pitchFamily="34" charset="0"/>
            </a:endParaRPr>
          </a:p>
          <a:p>
            <a:pPr marL="0" indent="0">
              <a:lnSpc>
                <a:spcPct val="100000"/>
              </a:lnSpc>
              <a:spcBef>
                <a:spcPts val="0"/>
              </a:spcBef>
              <a:buNone/>
            </a:pPr>
            <a:r>
              <a:rPr lang="en-US" sz="1800" dirty="0">
                <a:effectLst/>
                <a:latin typeface="Buenos Aires"/>
                <a:ea typeface="Calibri" panose="020F0502020204030204" pitchFamily="34" charset="0"/>
                <a:cs typeface="Segoe UI" panose="020B0502040204020203" pitchFamily="34" charset="0"/>
              </a:rPr>
              <a:t>1. </a:t>
            </a:r>
            <a:r>
              <a:rPr lang="en-US" sz="1800" dirty="0" err="1">
                <a:effectLst/>
                <a:latin typeface="Buenos Aires"/>
                <a:ea typeface="Calibri" panose="020F0502020204030204" pitchFamily="34" charset="0"/>
                <a:cs typeface="Segoe UI" panose="020B0502040204020203" pitchFamily="34" charset="0"/>
              </a:rPr>
              <a:t>Doelstelling</a:t>
            </a:r>
            <a:r>
              <a:rPr lang="en-US" sz="1800" dirty="0">
                <a:effectLst/>
                <a:latin typeface="Buenos Aires"/>
                <a:ea typeface="Calibri" panose="020F0502020204030204" pitchFamily="34" charset="0"/>
                <a:cs typeface="Segoe UI" panose="020B0502040204020203" pitchFamily="34" charset="0"/>
              </a:rPr>
              <a:t>: </a:t>
            </a:r>
            <a:r>
              <a:rPr lang="en-US" sz="1800" dirty="0" err="1">
                <a:effectLst/>
                <a:latin typeface="Buenos Aires"/>
                <a:ea typeface="Calibri" panose="020F0502020204030204" pitchFamily="34" charset="0"/>
                <a:cs typeface="Segoe UI" panose="020B0502040204020203" pitchFamily="34" charset="0"/>
              </a:rPr>
              <a:t>normalisering</a:t>
            </a:r>
            <a:r>
              <a:rPr lang="en-US" sz="1800" dirty="0">
                <a:effectLst/>
                <a:latin typeface="Buenos Aires"/>
                <a:ea typeface="Calibri" panose="020F0502020204030204" pitchFamily="34" charset="0"/>
                <a:cs typeface="Segoe UI" panose="020B0502040204020203" pitchFamily="34" charset="0"/>
              </a:rPr>
              <a:t> </a:t>
            </a:r>
            <a:r>
              <a:rPr lang="en-US" sz="1800" dirty="0" err="1">
                <a:effectLst/>
                <a:latin typeface="Buenos Aires"/>
                <a:ea typeface="Calibri" panose="020F0502020204030204" pitchFamily="34" charset="0"/>
                <a:cs typeface="Segoe UI" panose="020B0502040204020203" pitchFamily="34" charset="0"/>
              </a:rPr>
              <a:t>meertalig</a:t>
            </a:r>
            <a:r>
              <a:rPr lang="en-US" sz="1800" dirty="0">
                <a:effectLst/>
                <a:latin typeface="Buenos Aires"/>
                <a:ea typeface="Calibri" panose="020F0502020204030204" pitchFamily="34" charset="0"/>
                <a:cs typeface="Segoe UI" panose="020B0502040204020203" pitchFamily="34" charset="0"/>
              </a:rPr>
              <a:t> </a:t>
            </a:r>
            <a:r>
              <a:rPr lang="en-US" sz="1800" dirty="0" err="1">
                <a:effectLst/>
                <a:latin typeface="Buenos Aires"/>
                <a:ea typeface="Calibri" panose="020F0502020204030204" pitchFamily="34" charset="0"/>
                <a:cs typeface="Segoe UI" panose="020B0502040204020203" pitchFamily="34" charset="0"/>
              </a:rPr>
              <a:t>aanbod</a:t>
            </a:r>
            <a:r>
              <a:rPr lang="en-US" sz="1800" dirty="0">
                <a:effectLst/>
                <a:latin typeface="Buenos Aires"/>
                <a:ea typeface="Calibri" panose="020F0502020204030204" pitchFamily="34" charset="0"/>
                <a:cs typeface="Segoe UI" panose="020B0502040204020203" pitchFamily="34" charset="0"/>
              </a:rPr>
              <a:t> </a:t>
            </a:r>
            <a:r>
              <a:rPr lang="en-US" sz="1800" dirty="0" err="1">
                <a:effectLst/>
                <a:latin typeface="Buenos Aires"/>
                <a:ea typeface="Calibri" panose="020F0502020204030204" pitchFamily="34" charset="0"/>
                <a:cs typeface="Segoe UI" panose="020B0502040204020203" pitchFamily="34" charset="0"/>
              </a:rPr>
              <a:t>kinderopvang</a:t>
            </a:r>
            <a:r>
              <a:rPr lang="en-US" sz="1800" dirty="0">
                <a:effectLst/>
                <a:latin typeface="Buenos Aires"/>
                <a:ea typeface="Calibri" panose="020F0502020204030204" pitchFamily="34" charset="0"/>
                <a:cs typeface="Segoe UI" panose="020B0502040204020203" pitchFamily="34" charset="0"/>
              </a:rPr>
              <a:t>;</a:t>
            </a:r>
          </a:p>
          <a:p>
            <a:pPr marL="0" marR="0" indent="0">
              <a:lnSpc>
                <a:spcPct val="100000"/>
              </a:lnSpc>
              <a:spcBef>
                <a:spcPts val="0"/>
              </a:spcBef>
              <a:buNone/>
            </a:pPr>
            <a:r>
              <a:rPr lang="nl-NL" sz="1800" dirty="0">
                <a:latin typeface="Buenos Aires"/>
                <a:ea typeface="Calibri" panose="020F0502020204030204" pitchFamily="34" charset="0"/>
                <a:cs typeface="Segoe UI" panose="020B0502040204020203" pitchFamily="34" charset="0"/>
              </a:rPr>
              <a:t>2. Reden: UNESCO criteria en voordelen meertaligheid (zie </a:t>
            </a:r>
            <a:r>
              <a:rPr lang="nl-NL" sz="1800" dirty="0" err="1">
                <a:latin typeface="Buenos Aires"/>
                <a:ea typeface="Calibri" panose="020F0502020204030204" pitchFamily="34" charset="0"/>
                <a:cs typeface="Segoe UI" panose="020B0502040204020203" pitchFamily="34" charset="0"/>
              </a:rPr>
              <a:t>infomap</a:t>
            </a:r>
            <a:r>
              <a:rPr lang="nl-NL" sz="1800" dirty="0">
                <a:latin typeface="Buenos Aires"/>
                <a:ea typeface="Calibri" panose="020F0502020204030204" pitchFamily="34" charset="0"/>
                <a:cs typeface="Segoe UI" panose="020B0502040204020203" pitchFamily="34" charset="0"/>
              </a:rPr>
              <a:t>);</a:t>
            </a:r>
          </a:p>
          <a:p>
            <a:pPr marL="0" marR="0" indent="0">
              <a:lnSpc>
                <a:spcPct val="100000"/>
              </a:lnSpc>
              <a:spcBef>
                <a:spcPts val="0"/>
              </a:spcBef>
              <a:buNone/>
            </a:pPr>
            <a:r>
              <a:rPr lang="nl-NL" sz="1800" dirty="0">
                <a:latin typeface="Buenos Aires"/>
                <a:ea typeface="Calibri" panose="020F0502020204030204" pitchFamily="34" charset="0"/>
                <a:cs typeface="Segoe UI" panose="020B0502040204020203" pitchFamily="34" charset="0"/>
              </a:rPr>
              <a:t>3. Deelnemende kinderopvanglocaties: initieel 6.</a:t>
            </a:r>
          </a:p>
          <a:p>
            <a:pPr marL="0" marR="0" indent="0">
              <a:lnSpc>
                <a:spcPct val="100000"/>
              </a:lnSpc>
              <a:spcBef>
                <a:spcPts val="0"/>
              </a:spcBef>
              <a:buNone/>
            </a:pPr>
            <a:endParaRPr lang="nl-NL" sz="1800" dirty="0">
              <a:latin typeface="Buenos Aires"/>
              <a:ea typeface="Calibri" panose="020F0502020204030204" pitchFamily="34" charset="0"/>
              <a:cs typeface="Segoe UI" panose="020B0502040204020203" pitchFamily="34" charset="0"/>
            </a:endParaRPr>
          </a:p>
          <a:p>
            <a:pPr marL="0" indent="0">
              <a:lnSpc>
                <a:spcPct val="100000"/>
              </a:lnSpc>
              <a:spcBef>
                <a:spcPts val="0"/>
              </a:spcBef>
              <a:buNone/>
            </a:pPr>
            <a:r>
              <a:rPr lang="nl-NL" sz="1800" b="1" dirty="0">
                <a:effectLst/>
                <a:latin typeface="Buenos Aires"/>
                <a:ea typeface="Calibri" panose="020F0502020204030204" pitchFamily="34" charset="0"/>
                <a:cs typeface="Segoe UI" panose="020B0502040204020203" pitchFamily="34" charset="0"/>
              </a:rPr>
              <a:t>Project </a:t>
            </a:r>
            <a:r>
              <a:rPr lang="nl-NL" sz="1800" b="1" dirty="0" err="1">
                <a:effectLst/>
                <a:latin typeface="Buenos Aires"/>
                <a:ea typeface="Calibri" panose="020F0502020204030204" pitchFamily="34" charset="0"/>
                <a:cs typeface="Segoe UI" panose="020B0502040204020203" pitchFamily="34" charset="0"/>
              </a:rPr>
              <a:t>Zjuulke</a:t>
            </a:r>
            <a:r>
              <a:rPr lang="nl-NL" sz="1800" b="1" dirty="0">
                <a:effectLst/>
                <a:latin typeface="Buenos Aires"/>
                <a:ea typeface="Calibri" panose="020F0502020204030204" pitchFamily="34" charset="0"/>
                <a:cs typeface="Segoe UI" panose="020B0502040204020203" pitchFamily="34" charset="0"/>
              </a:rPr>
              <a:t> voertaal</a:t>
            </a:r>
            <a:r>
              <a:rPr lang="nl-NL" sz="1800" b="1" dirty="0">
                <a:latin typeface="Buenos Aires"/>
                <a:cs typeface="Segoe UI" panose="020B0502040204020203" pitchFamily="34" charset="0"/>
              </a:rPr>
              <a:t>:</a:t>
            </a:r>
          </a:p>
          <a:p>
            <a:pPr marL="0" indent="0">
              <a:lnSpc>
                <a:spcPct val="100000"/>
              </a:lnSpc>
              <a:spcBef>
                <a:spcPts val="0"/>
              </a:spcBef>
              <a:buNone/>
            </a:pPr>
            <a:endParaRPr lang="nl-NL" sz="1800" dirty="0">
              <a:effectLst/>
              <a:latin typeface="Buenos Aires"/>
              <a:ea typeface="Calibri" panose="020F0502020204030204" pitchFamily="34" charset="0"/>
              <a:cs typeface="Segoe UI" panose="020B0502040204020203" pitchFamily="34" charset="0"/>
            </a:endParaRPr>
          </a:p>
          <a:p>
            <a:pPr marL="0" indent="0">
              <a:lnSpc>
                <a:spcPct val="100000"/>
              </a:lnSpc>
              <a:spcBef>
                <a:spcPts val="0"/>
              </a:spcBef>
              <a:buNone/>
            </a:pPr>
            <a:r>
              <a:rPr lang="nl-NL" sz="1800" dirty="0">
                <a:latin typeface="Buenos Aires"/>
                <a:ea typeface="Calibri" panose="020F0502020204030204" pitchFamily="34" charset="0"/>
                <a:cs typeface="Segoe UI" panose="020B0502040204020203" pitchFamily="34" charset="0"/>
              </a:rPr>
              <a:t>1. Nederlands en Limburgs: één-gezicht-één-taal, tijd en plaats, laagdrempelig materialen Limburgs;</a:t>
            </a:r>
          </a:p>
          <a:p>
            <a:pPr marL="0" indent="0">
              <a:lnSpc>
                <a:spcPct val="100000"/>
              </a:lnSpc>
              <a:spcBef>
                <a:spcPts val="0"/>
              </a:spcBef>
              <a:buNone/>
            </a:pPr>
            <a:r>
              <a:rPr lang="nl-NL" sz="1800" dirty="0">
                <a:latin typeface="Buenos Aires"/>
                <a:ea typeface="Calibri" panose="020F0502020204030204" pitchFamily="34" charset="0"/>
                <a:cs typeface="Segoe UI" panose="020B0502040204020203" pitchFamily="34" charset="0"/>
              </a:rPr>
              <a:t>2. Voordelen: alleen afspraak welke </a:t>
            </a:r>
            <a:r>
              <a:rPr lang="nl-NL" sz="1800" dirty="0" err="1">
                <a:latin typeface="Buenos Aires"/>
                <a:ea typeface="Calibri" panose="020F0502020204030204" pitchFamily="34" charset="0"/>
                <a:cs typeface="Segoe UI" panose="020B0502040204020203" pitchFamily="34" charset="0"/>
              </a:rPr>
              <a:t>pm</a:t>
            </a:r>
            <a:r>
              <a:rPr lang="nl-NL" sz="1800" dirty="0" err="1">
                <a:effectLst/>
                <a:latin typeface="Buenos Aires"/>
                <a:ea typeface="Calibri" panose="020F0502020204030204" pitchFamily="34" charset="0"/>
                <a:cs typeface="Segoe UI" panose="020B0502040204020203" pitchFamily="34" charset="0"/>
              </a:rPr>
              <a:t>'</a:t>
            </a:r>
            <a:r>
              <a:rPr lang="nl-NL" sz="1800" dirty="0" err="1">
                <a:latin typeface="Buenos Aires"/>
                <a:ea typeface="Calibri" panose="020F0502020204030204" pitchFamily="34" charset="0"/>
                <a:cs typeface="Segoe UI" panose="020B0502040204020203" pitchFamily="34" charset="0"/>
              </a:rPr>
              <a:t>er</a:t>
            </a:r>
            <a:r>
              <a:rPr lang="nl-NL" sz="1800" dirty="0">
                <a:latin typeface="Buenos Aires"/>
                <a:ea typeface="Calibri" panose="020F0502020204030204" pitchFamily="34" charset="0"/>
                <a:cs typeface="Segoe UI" panose="020B0502040204020203" pitchFamily="34" charset="0"/>
              </a:rPr>
              <a:t> welke voertaal gebruikt, geen aanpassing cursus of dagelijkse routine nodig;</a:t>
            </a:r>
          </a:p>
          <a:p>
            <a:pPr marL="0" indent="0">
              <a:lnSpc>
                <a:spcPct val="100000"/>
              </a:lnSpc>
              <a:spcBef>
                <a:spcPts val="0"/>
              </a:spcBef>
              <a:buNone/>
            </a:pPr>
            <a:r>
              <a:rPr lang="nl-NL" sz="1800" dirty="0">
                <a:latin typeface="Buenos Aires"/>
                <a:ea typeface="Calibri" panose="020F0502020204030204" pitchFamily="34" charset="0"/>
                <a:cs typeface="Segoe UI" panose="020B0502040204020203" pitchFamily="34" charset="0"/>
              </a:rPr>
              <a:t>3. Limburgs: </a:t>
            </a:r>
            <a:r>
              <a:rPr lang="nl-NL" sz="1800" dirty="0" err="1">
                <a:latin typeface="Buenos Aires"/>
                <a:ea typeface="Calibri" panose="020F0502020204030204" pitchFamily="34" charset="0"/>
                <a:cs typeface="Segoe UI" panose="020B0502040204020203" pitchFamily="34" charset="0"/>
              </a:rPr>
              <a:t>pm</a:t>
            </a:r>
            <a:r>
              <a:rPr lang="nl-NL" sz="1800" dirty="0" err="1">
                <a:effectLst/>
                <a:latin typeface="Buenos Aires"/>
                <a:ea typeface="Calibri" panose="020F0502020204030204" pitchFamily="34" charset="0"/>
                <a:cs typeface="Segoe UI" panose="020B0502040204020203" pitchFamily="34" charset="0"/>
              </a:rPr>
              <a:t>'</a:t>
            </a:r>
            <a:r>
              <a:rPr lang="nl-NL" sz="1800" dirty="0" err="1">
                <a:latin typeface="Buenos Aires"/>
                <a:ea typeface="Calibri" panose="020F0502020204030204" pitchFamily="34" charset="0"/>
                <a:cs typeface="Segoe UI" panose="020B0502040204020203" pitchFamily="34" charset="0"/>
              </a:rPr>
              <a:t>er</a:t>
            </a:r>
            <a:r>
              <a:rPr lang="nl-NL" sz="1800" dirty="0">
                <a:latin typeface="Buenos Aires"/>
                <a:ea typeface="Calibri" panose="020F0502020204030204" pitchFamily="34" charset="0"/>
                <a:cs typeface="Segoe UI" panose="020B0502040204020203" pitchFamily="34" charset="0"/>
              </a:rPr>
              <a:t> spreekt eigen variëteit Limburgs (Noors/Fries model).</a:t>
            </a:r>
          </a:p>
          <a:p>
            <a:pPr marL="0" indent="0">
              <a:lnSpc>
                <a:spcPct val="100000"/>
              </a:lnSpc>
              <a:buFont typeface="Arial" panose="020B0604020202020204" pitchFamily="34" charset="0"/>
              <a:buNone/>
            </a:pPr>
            <a:endParaRPr lang="nl-NL" sz="1800" dirty="0">
              <a:solidFill>
                <a:srgbClr val="2F548D"/>
              </a:solidFill>
              <a:latin typeface="Buenos Aires"/>
            </a:endParaRPr>
          </a:p>
        </p:txBody>
      </p:sp>
      <p:pic>
        <p:nvPicPr>
          <p:cNvPr id="2" name="Afbeelding 1" descr="Afbeelding met tekst, schermopname, ontwerp&#10;&#10;Automatisch gegenereerde beschrijving">
            <a:extLst>
              <a:ext uri="{FF2B5EF4-FFF2-40B4-BE49-F238E27FC236}">
                <a16:creationId xmlns:a16="http://schemas.microsoft.com/office/drawing/2014/main" id="{994B128E-9006-353E-AEB0-825C7907E83B}"/>
              </a:ext>
            </a:extLst>
          </p:cNvPr>
          <p:cNvPicPr>
            <a:picLocks noChangeAspect="1"/>
          </p:cNvPicPr>
          <p:nvPr/>
        </p:nvPicPr>
        <p:blipFill>
          <a:blip r:embed="rId3"/>
          <a:stretch>
            <a:fillRect/>
          </a:stretch>
        </p:blipFill>
        <p:spPr>
          <a:xfrm>
            <a:off x="9004173" y="128025"/>
            <a:ext cx="1600717" cy="728076"/>
          </a:xfrm>
          <a:prstGeom prst="rect">
            <a:avLst/>
          </a:prstGeom>
        </p:spPr>
      </p:pic>
      <p:pic>
        <p:nvPicPr>
          <p:cNvPr id="3" name="Afbeelding 2" descr="Afbeelding met tekst, Lettertype, schermopname, rood&#10;&#10;Automatisch gegenereerde beschrijving">
            <a:extLst>
              <a:ext uri="{FF2B5EF4-FFF2-40B4-BE49-F238E27FC236}">
                <a16:creationId xmlns:a16="http://schemas.microsoft.com/office/drawing/2014/main" id="{8B549F32-24D2-6261-C536-F3C0E62AD2CB}"/>
              </a:ext>
            </a:extLst>
          </p:cNvPr>
          <p:cNvPicPr>
            <a:picLocks noChangeAspect="1"/>
          </p:cNvPicPr>
          <p:nvPr/>
        </p:nvPicPr>
        <p:blipFill>
          <a:blip r:embed="rId4"/>
          <a:stretch>
            <a:fillRect/>
          </a:stretch>
        </p:blipFill>
        <p:spPr>
          <a:xfrm>
            <a:off x="7358513" y="265975"/>
            <a:ext cx="1507253" cy="452176"/>
          </a:xfrm>
          <a:prstGeom prst="rect">
            <a:avLst/>
          </a:prstGeom>
        </p:spPr>
      </p:pic>
    </p:spTree>
    <p:extLst>
      <p:ext uri="{BB962C8B-B14F-4D97-AF65-F5344CB8AC3E}">
        <p14:creationId xmlns:p14="http://schemas.microsoft.com/office/powerpoint/2010/main" val="27112647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AA1712E4-A785-BDBE-BB29-ED8441062E96}"/>
              </a:ext>
            </a:extLst>
          </p:cNvPr>
          <p:cNvSpPr>
            <a:spLocks noGrp="1" noRot="1" noMove="1" noResize="1" noEditPoints="1" noAdjustHandles="1" noChangeArrowheads="1" noChangeShapeType="1"/>
          </p:cNvSpPr>
          <p:nvPr/>
        </p:nvSpPr>
        <p:spPr>
          <a:xfrm>
            <a:off x="746150" y="0"/>
            <a:ext cx="11445850" cy="6858000"/>
          </a:xfrm>
          <a:prstGeom prst="rect">
            <a:avLst/>
          </a:prstGeom>
          <a:solidFill>
            <a:srgbClr val="2F548D">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8" name="Tijdelijke aanduiding voor inhoud 7">
            <a:extLst>
              <a:ext uri="{FF2B5EF4-FFF2-40B4-BE49-F238E27FC236}">
                <a16:creationId xmlns:a16="http://schemas.microsoft.com/office/drawing/2014/main" id="{CC9D8ADD-87EF-0B74-07EC-7499E800C7AE}"/>
              </a:ext>
            </a:extLst>
          </p:cNvPr>
          <p:cNvPicPr>
            <a:picLocks noGrp="1" noChangeAspect="1"/>
          </p:cNvPicPr>
          <p:nvPr>
            <p:ph idx="1"/>
          </p:nvPr>
        </p:nvPicPr>
        <p:blipFill>
          <a:blip r:embed="rId2"/>
          <a:srcRect/>
          <a:stretch/>
        </p:blipFill>
        <p:spPr>
          <a:xfrm>
            <a:off x="10796546" y="78645"/>
            <a:ext cx="1114508" cy="870469"/>
          </a:xfrm>
        </p:spPr>
      </p:pic>
      <p:sp>
        <p:nvSpPr>
          <p:cNvPr id="25" name="Titel 1">
            <a:extLst>
              <a:ext uri="{FF2B5EF4-FFF2-40B4-BE49-F238E27FC236}">
                <a16:creationId xmlns:a16="http://schemas.microsoft.com/office/drawing/2014/main" id="{707839BF-98E4-A218-E45F-B52F071829EF}"/>
              </a:ext>
            </a:extLst>
          </p:cNvPr>
          <p:cNvSpPr txBox="1"/>
          <p:nvPr/>
        </p:nvSpPr>
        <p:spPr>
          <a:xfrm>
            <a:off x="7189366" y="6275294"/>
            <a:ext cx="6566210" cy="47271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2400" b="1" dirty="0" err="1">
                <a:solidFill>
                  <a:schemeClr val="bg1"/>
                </a:solidFill>
                <a:latin typeface="Buenos Aires SemBd" pitchFamily="2" charset="77"/>
              </a:rPr>
              <a:t>zodet</a:t>
            </a:r>
            <a:r>
              <a:rPr lang="nl-NL" sz="2400" b="1" dirty="0">
                <a:solidFill>
                  <a:schemeClr val="bg1"/>
                </a:solidFill>
                <a:latin typeface="Buenos Aires SemBd" pitchFamily="2" charset="77"/>
              </a:rPr>
              <a:t> veer ós </a:t>
            </a:r>
            <a:r>
              <a:rPr lang="nl-NL" sz="2400" b="1" dirty="0" err="1">
                <a:solidFill>
                  <a:schemeClr val="bg1"/>
                </a:solidFill>
                <a:latin typeface="Buenos Aires SemBd" pitchFamily="2" charset="77"/>
              </a:rPr>
              <a:t>versjtaon</a:t>
            </a:r>
            <a:endParaRPr lang="nl-NL" sz="2400" b="1" dirty="0">
              <a:solidFill>
                <a:schemeClr val="bg1"/>
              </a:solidFill>
              <a:latin typeface="Buenos Aires SemBd" pitchFamily="2" charset="77"/>
            </a:endParaRPr>
          </a:p>
        </p:txBody>
      </p:sp>
      <p:sp>
        <p:nvSpPr>
          <p:cNvPr id="27" name="Tijdelijke aanduiding voor inhoud 2">
            <a:extLst>
              <a:ext uri="{FF2B5EF4-FFF2-40B4-BE49-F238E27FC236}">
                <a16:creationId xmlns:a16="http://schemas.microsoft.com/office/drawing/2014/main" id="{5FEA849A-4AF2-0625-3C3C-C88DC69ACE43}"/>
              </a:ext>
            </a:extLst>
          </p:cNvPr>
          <p:cNvSpPr txBox="1">
            <a:spLocks/>
          </p:cNvSpPr>
          <p:nvPr/>
        </p:nvSpPr>
        <p:spPr>
          <a:xfrm>
            <a:off x="1763753" y="2481095"/>
            <a:ext cx="9130988" cy="2881272"/>
          </a:xfrm>
          <a:prstGeom prst="rect">
            <a:avLst/>
          </a:prstGeom>
        </p:spPr>
        <p:txBody>
          <a:bodyPr vert="horz" lIns="91440" tIns="45720" rIns="91440" bIns="45720" numCol="2" spcCol="36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endParaRPr lang="nl-NL" sz="1600" dirty="0">
              <a:solidFill>
                <a:srgbClr val="2F548D"/>
              </a:solidFill>
              <a:latin typeface="Buenos Aires Light" pitchFamily="2" charset="77"/>
            </a:endParaRPr>
          </a:p>
        </p:txBody>
      </p:sp>
      <p:sp>
        <p:nvSpPr>
          <p:cNvPr id="30" name="Titel 1">
            <a:extLst>
              <a:ext uri="{FF2B5EF4-FFF2-40B4-BE49-F238E27FC236}">
                <a16:creationId xmlns:a16="http://schemas.microsoft.com/office/drawing/2014/main" id="{46F4EF5C-9285-3B62-4F48-913D76990A97}"/>
              </a:ext>
            </a:extLst>
          </p:cNvPr>
          <p:cNvSpPr txBox="1">
            <a:spLocks/>
          </p:cNvSpPr>
          <p:nvPr/>
        </p:nvSpPr>
        <p:spPr>
          <a:xfrm>
            <a:off x="1763750" y="1283650"/>
            <a:ext cx="913098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4800" b="1" dirty="0">
                <a:solidFill>
                  <a:srgbClr val="E30613"/>
                </a:solidFill>
                <a:latin typeface="Buenos Aires" pitchFamily="2" charset="77"/>
              </a:rPr>
              <a:t>Limburgs in de kinderopvang</a:t>
            </a:r>
          </a:p>
        </p:txBody>
      </p:sp>
      <p:sp>
        <p:nvSpPr>
          <p:cNvPr id="3" name="Tijdelijke aanduiding voor inhoud 2">
            <a:extLst>
              <a:ext uri="{FF2B5EF4-FFF2-40B4-BE49-F238E27FC236}">
                <a16:creationId xmlns:a16="http://schemas.microsoft.com/office/drawing/2014/main" id="{861FFE74-239B-EE0C-4FC0-FB314B8F7CD6}"/>
              </a:ext>
            </a:extLst>
          </p:cNvPr>
          <p:cNvSpPr txBox="1">
            <a:spLocks/>
          </p:cNvSpPr>
          <p:nvPr/>
        </p:nvSpPr>
        <p:spPr>
          <a:xfrm>
            <a:off x="1763753" y="2481094"/>
            <a:ext cx="9890182" cy="3863722"/>
          </a:xfrm>
          <a:prstGeom prst="rect">
            <a:avLst/>
          </a:prstGeom>
        </p:spPr>
        <p:txBody>
          <a:bodyPr vert="horz" lIns="91440" tIns="45720" rIns="91440" bIns="45720" numCol="1" spcCol="36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nl-NL" sz="1800" b="1" dirty="0">
                <a:latin typeface="Buenos Aires"/>
                <a:ea typeface="Calibri" panose="020F0502020204030204" pitchFamily="34" charset="0"/>
                <a:cs typeface="Segoe UI" panose="020B0502040204020203" pitchFamily="34" charset="0"/>
              </a:rPr>
              <a:t>Project </a:t>
            </a:r>
            <a:r>
              <a:rPr lang="nl-NL" sz="1800" b="1" dirty="0" err="1">
                <a:latin typeface="Buenos Aires"/>
                <a:ea typeface="Calibri" panose="020F0502020204030204" pitchFamily="34" charset="0"/>
                <a:cs typeface="Segoe UI" panose="020B0502040204020203" pitchFamily="34" charset="0"/>
              </a:rPr>
              <a:t>Zjuulke</a:t>
            </a:r>
            <a:r>
              <a:rPr lang="nl-NL" sz="1800" b="1" dirty="0">
                <a:latin typeface="Buenos Aires"/>
                <a:ea typeface="Calibri" panose="020F0502020204030204" pitchFamily="34" charset="0"/>
                <a:cs typeface="Segoe UI" panose="020B0502040204020203" pitchFamily="34" charset="0"/>
              </a:rPr>
              <a:t> ervaringen</a:t>
            </a:r>
            <a:r>
              <a:rPr lang="nl-NL" sz="1800" b="1" dirty="0">
                <a:latin typeface="Buenos Aires"/>
                <a:cs typeface="Segoe UI" panose="020B0502040204020203" pitchFamily="34" charset="0"/>
              </a:rPr>
              <a:t>:</a:t>
            </a:r>
            <a:endParaRPr lang="nl-NL" sz="1800" b="1" dirty="0">
              <a:latin typeface="Buenos Aires"/>
              <a:ea typeface="Calibri" panose="020F0502020204030204" pitchFamily="34" charset="0"/>
              <a:cs typeface="Segoe UI" panose="020B0502040204020203" pitchFamily="34" charset="0"/>
            </a:endParaRPr>
          </a:p>
          <a:p>
            <a:pPr marL="0" indent="0">
              <a:lnSpc>
                <a:spcPct val="100000"/>
              </a:lnSpc>
              <a:spcBef>
                <a:spcPts val="0"/>
              </a:spcBef>
              <a:buNone/>
            </a:pPr>
            <a:endParaRPr lang="nl-NL" sz="1800" dirty="0">
              <a:latin typeface="Buenos Aires"/>
              <a:ea typeface="Calibri" panose="020F0502020204030204" pitchFamily="34" charset="0"/>
              <a:cs typeface="Segoe UI" panose="020B0502040204020203" pitchFamily="34" charset="0"/>
            </a:endParaRPr>
          </a:p>
          <a:p>
            <a:pPr marL="0" indent="0">
              <a:lnSpc>
                <a:spcPct val="100000"/>
              </a:lnSpc>
              <a:spcBef>
                <a:spcPts val="0"/>
              </a:spcBef>
              <a:buNone/>
            </a:pPr>
            <a:r>
              <a:rPr lang="en-US" sz="1800" dirty="0">
                <a:effectLst/>
                <a:latin typeface="Buenos Aires"/>
                <a:ea typeface="Calibri" panose="020F0502020204030204" pitchFamily="34" charset="0"/>
                <a:cs typeface="Segoe UI" panose="020B0502040204020203" pitchFamily="34" charset="0"/>
              </a:rPr>
              <a:t>1. </a:t>
            </a:r>
            <a:r>
              <a:rPr lang="nl-NL" sz="1800" dirty="0" err="1">
                <a:latin typeface="Buenos Aires"/>
                <a:ea typeface="Calibri" panose="020F0502020204030204" pitchFamily="34" charset="0"/>
                <a:cs typeface="Segoe UI" panose="020B0502040204020203" pitchFamily="34" charset="0"/>
              </a:rPr>
              <a:t>pm</a:t>
            </a:r>
            <a:r>
              <a:rPr lang="nl-NL" sz="1800" dirty="0" err="1">
                <a:effectLst/>
                <a:latin typeface="Buenos Aires"/>
                <a:ea typeface="Calibri" panose="020F0502020204030204" pitchFamily="34" charset="0"/>
                <a:cs typeface="Segoe UI" panose="020B0502040204020203" pitchFamily="34" charset="0"/>
              </a:rPr>
              <a:t>'</a:t>
            </a:r>
            <a:r>
              <a:rPr lang="nl-NL" sz="1800" dirty="0" err="1">
                <a:latin typeface="Buenos Aires"/>
                <a:ea typeface="Calibri" panose="020F0502020204030204" pitchFamily="34" charset="0"/>
                <a:cs typeface="Segoe UI" panose="020B0502040204020203" pitchFamily="34" charset="0"/>
              </a:rPr>
              <a:t>ers</a:t>
            </a:r>
            <a:r>
              <a:rPr lang="nl-NL" sz="1800" dirty="0">
                <a:latin typeface="Buenos Aires"/>
                <a:ea typeface="Calibri" panose="020F0502020204030204" pitchFamily="34" charset="0"/>
                <a:cs typeface="Segoe UI" panose="020B0502040204020203" pitchFamily="34" charset="0"/>
              </a:rPr>
              <a:t> </a:t>
            </a:r>
            <a:r>
              <a:rPr lang="nl-NL" sz="1800" dirty="0">
                <a:effectLst/>
                <a:latin typeface="Buenos Aires"/>
                <a:ea typeface="Calibri" panose="020F0502020204030204" pitchFamily="34" charset="0"/>
                <a:cs typeface="Segoe UI" panose="020B0502040204020203" pitchFamily="34" charset="0"/>
              </a:rPr>
              <a:t>'</a:t>
            </a:r>
            <a:r>
              <a:rPr lang="nl-NL" sz="1800" dirty="0">
                <a:latin typeface="Buenos Aires"/>
                <a:ea typeface="Calibri" panose="020F0502020204030204" pitchFamily="34" charset="0"/>
                <a:cs typeface="Segoe UI" panose="020B0502040204020203" pitchFamily="34" charset="0"/>
              </a:rPr>
              <a:t>handelingsverlegen</a:t>
            </a:r>
            <a:r>
              <a:rPr lang="nl-NL" sz="1800" dirty="0">
                <a:effectLst/>
                <a:latin typeface="Buenos Aires"/>
                <a:ea typeface="Calibri" panose="020F0502020204030204" pitchFamily="34" charset="0"/>
                <a:cs typeface="Segoe UI" panose="020B0502040204020203" pitchFamily="34" charset="0"/>
              </a:rPr>
              <a:t>’;</a:t>
            </a:r>
            <a:endParaRPr lang="en-US" sz="1800" dirty="0">
              <a:effectLst/>
              <a:latin typeface="Buenos Aires"/>
              <a:ea typeface="Calibri" panose="020F0502020204030204" pitchFamily="34" charset="0"/>
              <a:cs typeface="Segoe UI" panose="020B0502040204020203" pitchFamily="34" charset="0"/>
            </a:endParaRPr>
          </a:p>
          <a:p>
            <a:pPr marL="0" marR="0" indent="0">
              <a:lnSpc>
                <a:spcPct val="100000"/>
              </a:lnSpc>
              <a:spcBef>
                <a:spcPts val="0"/>
              </a:spcBef>
              <a:buNone/>
            </a:pPr>
            <a:r>
              <a:rPr lang="nl-NL" sz="1800" dirty="0">
                <a:latin typeface="Buenos Aires"/>
                <a:ea typeface="Calibri" panose="020F0502020204030204" pitchFamily="34" charset="0"/>
                <a:cs typeface="Segoe UI" panose="020B0502040204020203" pitchFamily="34" charset="0"/>
              </a:rPr>
              <a:t>2. misconcepties invloed meertaligheid op taalontwikkeling (</a:t>
            </a:r>
            <a:r>
              <a:rPr lang="nl-NL" sz="1800" dirty="0" err="1">
                <a:latin typeface="Buenos Aires"/>
                <a:ea typeface="Calibri" panose="020F0502020204030204" pitchFamily="34" charset="0"/>
                <a:cs typeface="Segoe UI" panose="020B0502040204020203" pitchFamily="34" charset="0"/>
              </a:rPr>
              <a:t>pm</a:t>
            </a:r>
            <a:r>
              <a:rPr lang="nl-NL" sz="1800" dirty="0" err="1">
                <a:effectLst/>
                <a:latin typeface="Buenos Aires"/>
                <a:ea typeface="Calibri" panose="020F0502020204030204" pitchFamily="34" charset="0"/>
                <a:cs typeface="Segoe UI" panose="020B0502040204020203" pitchFamily="34" charset="0"/>
              </a:rPr>
              <a:t>'</a:t>
            </a:r>
            <a:r>
              <a:rPr lang="nl-NL" sz="1800" dirty="0" err="1">
                <a:latin typeface="Buenos Aires"/>
                <a:ea typeface="Calibri" panose="020F0502020204030204" pitchFamily="34" charset="0"/>
                <a:cs typeface="Segoe UI" panose="020B0502040204020203" pitchFamily="34" charset="0"/>
              </a:rPr>
              <a:t>ers</a:t>
            </a:r>
            <a:r>
              <a:rPr lang="nl-NL" sz="1800" dirty="0">
                <a:latin typeface="Buenos Aires"/>
                <a:ea typeface="Calibri" panose="020F0502020204030204" pitchFamily="34" charset="0"/>
                <a:cs typeface="Segoe UI" panose="020B0502040204020203" pitchFamily="34" charset="0"/>
              </a:rPr>
              <a:t>, ouders, gemeenten, GGD, kinderopvangorganisaties).</a:t>
            </a:r>
          </a:p>
          <a:p>
            <a:pPr marL="0" marR="0" indent="0">
              <a:lnSpc>
                <a:spcPct val="100000"/>
              </a:lnSpc>
              <a:spcBef>
                <a:spcPts val="0"/>
              </a:spcBef>
              <a:buNone/>
            </a:pPr>
            <a:endParaRPr lang="nl-NL" sz="1800" dirty="0">
              <a:latin typeface="Buenos Aires"/>
              <a:ea typeface="Calibri" panose="020F0502020204030204" pitchFamily="34" charset="0"/>
              <a:cs typeface="Segoe UI" panose="020B0502040204020203" pitchFamily="34" charset="0"/>
            </a:endParaRPr>
          </a:p>
          <a:p>
            <a:pPr marL="0" indent="0">
              <a:lnSpc>
                <a:spcPct val="100000"/>
              </a:lnSpc>
              <a:spcBef>
                <a:spcPts val="0"/>
              </a:spcBef>
              <a:buNone/>
            </a:pPr>
            <a:r>
              <a:rPr lang="nl-NL" sz="1800" b="1" dirty="0">
                <a:effectLst/>
                <a:latin typeface="Buenos Aires"/>
                <a:ea typeface="Calibri" panose="020F0502020204030204" pitchFamily="34" charset="0"/>
                <a:cs typeface="Segoe UI" panose="020B0502040204020203" pitchFamily="34" charset="0"/>
              </a:rPr>
              <a:t>Onderzoek behoeften </a:t>
            </a:r>
            <a:r>
              <a:rPr lang="nl-NL" sz="1800" b="1" dirty="0" err="1">
                <a:latin typeface="Buenos Aires"/>
                <a:ea typeface="Calibri" panose="020F0502020204030204" pitchFamily="34" charset="0"/>
                <a:cs typeface="Segoe UI" panose="020B0502040204020203" pitchFamily="34" charset="0"/>
              </a:rPr>
              <a:t>pm</a:t>
            </a:r>
            <a:r>
              <a:rPr lang="nl-NL" sz="1800" b="1" dirty="0" err="1">
                <a:effectLst/>
                <a:latin typeface="Buenos Aires"/>
                <a:ea typeface="Calibri" panose="020F0502020204030204" pitchFamily="34" charset="0"/>
                <a:cs typeface="Segoe UI" panose="020B0502040204020203" pitchFamily="34" charset="0"/>
              </a:rPr>
              <a:t>'</a:t>
            </a:r>
            <a:r>
              <a:rPr lang="nl-NL" sz="1800" b="1" dirty="0" err="1">
                <a:latin typeface="Buenos Aires"/>
                <a:ea typeface="Calibri" panose="020F0502020204030204" pitchFamily="34" charset="0"/>
                <a:cs typeface="Segoe UI" panose="020B0502040204020203" pitchFamily="34" charset="0"/>
              </a:rPr>
              <a:t>ers</a:t>
            </a:r>
            <a:r>
              <a:rPr lang="nl-NL" sz="1800" b="1" dirty="0">
                <a:effectLst/>
                <a:latin typeface="Buenos Aires"/>
                <a:ea typeface="Calibri" panose="020F0502020204030204" pitchFamily="34" charset="0"/>
                <a:cs typeface="Segoe UI" panose="020B0502040204020203" pitchFamily="34" charset="0"/>
              </a:rPr>
              <a:t> voor Limburgs in de kinderopvang</a:t>
            </a:r>
            <a:r>
              <a:rPr lang="nl-NL" sz="1800" b="1" dirty="0">
                <a:latin typeface="Buenos Aires"/>
                <a:cs typeface="Segoe UI" panose="020B0502040204020203" pitchFamily="34" charset="0"/>
              </a:rPr>
              <a:t>:</a:t>
            </a:r>
          </a:p>
          <a:p>
            <a:pPr marL="0" indent="0">
              <a:lnSpc>
                <a:spcPct val="100000"/>
              </a:lnSpc>
              <a:spcBef>
                <a:spcPts val="0"/>
              </a:spcBef>
              <a:buNone/>
            </a:pPr>
            <a:endParaRPr lang="nl-NL" sz="1800" dirty="0">
              <a:effectLst/>
              <a:latin typeface="Buenos Aires"/>
              <a:ea typeface="Calibri" panose="020F0502020204030204" pitchFamily="34" charset="0"/>
              <a:cs typeface="Segoe UI" panose="020B0502040204020203" pitchFamily="34" charset="0"/>
            </a:endParaRPr>
          </a:p>
          <a:p>
            <a:pPr marL="0" indent="0">
              <a:lnSpc>
                <a:spcPct val="100000"/>
              </a:lnSpc>
              <a:spcBef>
                <a:spcPts val="0"/>
              </a:spcBef>
              <a:buNone/>
            </a:pPr>
            <a:r>
              <a:rPr lang="nl-NL" sz="1800" dirty="0">
                <a:latin typeface="Buenos Aires"/>
                <a:ea typeface="Calibri" panose="020F0502020204030204" pitchFamily="34" charset="0"/>
                <a:cs typeface="Segoe UI" panose="020B0502040204020203" pitchFamily="34" charset="0"/>
              </a:rPr>
              <a:t>1. Voorlichting wettelijke bepalingen gebruik van regionale talen in de kinderopvang;</a:t>
            </a:r>
          </a:p>
          <a:p>
            <a:pPr marL="0" indent="0">
              <a:lnSpc>
                <a:spcPct val="100000"/>
              </a:lnSpc>
              <a:spcBef>
                <a:spcPts val="0"/>
              </a:spcBef>
              <a:buNone/>
            </a:pPr>
            <a:r>
              <a:rPr lang="nl-NL" sz="1800" dirty="0">
                <a:latin typeface="Buenos Aires"/>
                <a:ea typeface="Calibri" panose="020F0502020204030204" pitchFamily="34" charset="0"/>
                <a:cs typeface="Segoe UI" panose="020B0502040204020203" pitchFamily="34" charset="0"/>
              </a:rPr>
              <a:t>2. Voorlichting voordelen meertaligheid (</a:t>
            </a:r>
            <a:r>
              <a:rPr lang="nl-NL" sz="1800" dirty="0" err="1">
                <a:latin typeface="Buenos Aires"/>
                <a:ea typeface="Calibri" panose="020F0502020204030204" pitchFamily="34" charset="0"/>
                <a:cs typeface="Segoe UI" panose="020B0502040204020203" pitchFamily="34" charset="0"/>
              </a:rPr>
              <a:t>pm</a:t>
            </a:r>
            <a:r>
              <a:rPr lang="nl-NL" sz="1800" dirty="0" err="1">
                <a:effectLst/>
                <a:latin typeface="Buenos Aires"/>
                <a:ea typeface="Calibri" panose="020F0502020204030204" pitchFamily="34" charset="0"/>
                <a:cs typeface="Segoe UI" panose="020B0502040204020203" pitchFamily="34" charset="0"/>
              </a:rPr>
              <a:t>'</a:t>
            </a:r>
            <a:r>
              <a:rPr lang="nl-NL" sz="1800" dirty="0" err="1">
                <a:latin typeface="Buenos Aires"/>
                <a:ea typeface="Calibri" panose="020F0502020204030204" pitchFamily="34" charset="0"/>
                <a:cs typeface="Segoe UI" panose="020B0502040204020203" pitchFamily="34" charset="0"/>
              </a:rPr>
              <a:t>ers</a:t>
            </a:r>
            <a:r>
              <a:rPr lang="nl-NL" sz="1800" dirty="0">
                <a:latin typeface="Buenos Aires"/>
                <a:ea typeface="Calibri" panose="020F0502020204030204" pitchFamily="34" charset="0"/>
                <a:cs typeface="Segoe UI" panose="020B0502040204020203" pitchFamily="34" charset="0"/>
              </a:rPr>
              <a:t>, ouders, gemeenten, GGD, kinderopvangorganisaties);</a:t>
            </a:r>
          </a:p>
          <a:p>
            <a:pPr marL="0" indent="0">
              <a:lnSpc>
                <a:spcPct val="100000"/>
              </a:lnSpc>
              <a:spcBef>
                <a:spcPts val="0"/>
              </a:spcBef>
              <a:buNone/>
            </a:pPr>
            <a:r>
              <a:rPr lang="nl-NL" sz="1800" dirty="0">
                <a:latin typeface="Buenos Aires"/>
                <a:ea typeface="Calibri" panose="020F0502020204030204" pitchFamily="34" charset="0"/>
                <a:cs typeface="Segoe UI" panose="020B0502040204020203" pitchFamily="34" charset="0"/>
              </a:rPr>
              <a:t>3. Duidelijke afspraken en eenduidigheid gebruik Limburgs in de kinderopvang;</a:t>
            </a:r>
          </a:p>
          <a:p>
            <a:pPr marL="0" indent="0">
              <a:lnSpc>
                <a:spcPct val="100000"/>
              </a:lnSpc>
              <a:spcBef>
                <a:spcPts val="0"/>
              </a:spcBef>
              <a:buNone/>
            </a:pPr>
            <a:r>
              <a:rPr lang="nl-NL" sz="1800" dirty="0">
                <a:latin typeface="Buenos Aires"/>
                <a:ea typeface="Calibri" panose="020F0502020204030204" pitchFamily="34" charset="0"/>
                <a:cs typeface="Segoe UI" panose="020B0502040204020203" pitchFamily="34" charset="0"/>
              </a:rPr>
              <a:t>4. Concrete aanpak gebruik Limburgs in de kinderopvang;</a:t>
            </a:r>
          </a:p>
          <a:p>
            <a:pPr marL="0" indent="0">
              <a:lnSpc>
                <a:spcPct val="100000"/>
              </a:lnSpc>
              <a:spcBef>
                <a:spcPts val="0"/>
              </a:spcBef>
              <a:buNone/>
            </a:pPr>
            <a:r>
              <a:rPr lang="nl-NL" sz="1800" dirty="0">
                <a:latin typeface="Buenos Aires"/>
                <a:ea typeface="Calibri" panose="020F0502020204030204" pitchFamily="34" charset="0"/>
                <a:cs typeface="Segoe UI" panose="020B0502040204020203" pitchFamily="34" charset="0"/>
              </a:rPr>
              <a:t>5. Limburgstalige materialen zoals boekjes en liedjes.</a:t>
            </a:r>
          </a:p>
        </p:txBody>
      </p:sp>
      <p:pic>
        <p:nvPicPr>
          <p:cNvPr id="2" name="Afbeelding 1" descr="Afbeelding met tekst, schermopname, ontwerp&#10;&#10;Automatisch gegenereerde beschrijving">
            <a:extLst>
              <a:ext uri="{FF2B5EF4-FFF2-40B4-BE49-F238E27FC236}">
                <a16:creationId xmlns:a16="http://schemas.microsoft.com/office/drawing/2014/main" id="{5DE03787-7770-DE65-2451-81A7526EF7E0}"/>
              </a:ext>
            </a:extLst>
          </p:cNvPr>
          <p:cNvPicPr>
            <a:picLocks noChangeAspect="1"/>
          </p:cNvPicPr>
          <p:nvPr/>
        </p:nvPicPr>
        <p:blipFill>
          <a:blip r:embed="rId3"/>
          <a:stretch>
            <a:fillRect/>
          </a:stretch>
        </p:blipFill>
        <p:spPr>
          <a:xfrm>
            <a:off x="9004173" y="128025"/>
            <a:ext cx="1600717" cy="728076"/>
          </a:xfrm>
          <a:prstGeom prst="rect">
            <a:avLst/>
          </a:prstGeom>
        </p:spPr>
      </p:pic>
      <p:pic>
        <p:nvPicPr>
          <p:cNvPr id="5" name="Afbeelding 4" descr="Afbeelding met tekst, Lettertype, schermopname, rood&#10;&#10;Automatisch gegenereerde beschrijving">
            <a:extLst>
              <a:ext uri="{FF2B5EF4-FFF2-40B4-BE49-F238E27FC236}">
                <a16:creationId xmlns:a16="http://schemas.microsoft.com/office/drawing/2014/main" id="{8CA3CA2F-8018-FE5C-2401-8766FC2E6415}"/>
              </a:ext>
            </a:extLst>
          </p:cNvPr>
          <p:cNvPicPr>
            <a:picLocks noChangeAspect="1"/>
          </p:cNvPicPr>
          <p:nvPr/>
        </p:nvPicPr>
        <p:blipFill>
          <a:blip r:embed="rId4"/>
          <a:stretch>
            <a:fillRect/>
          </a:stretch>
        </p:blipFill>
        <p:spPr>
          <a:xfrm>
            <a:off x="7358513" y="265975"/>
            <a:ext cx="1507253" cy="452176"/>
          </a:xfrm>
          <a:prstGeom prst="rect">
            <a:avLst/>
          </a:prstGeom>
        </p:spPr>
      </p:pic>
    </p:spTree>
    <p:extLst>
      <p:ext uri="{BB962C8B-B14F-4D97-AF65-F5344CB8AC3E}">
        <p14:creationId xmlns:p14="http://schemas.microsoft.com/office/powerpoint/2010/main" val="17437134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AA1712E4-A785-BDBE-BB29-ED8441062E96}"/>
              </a:ext>
            </a:extLst>
          </p:cNvPr>
          <p:cNvSpPr>
            <a:spLocks noGrp="1" noRot="1" noMove="1" noResize="1" noEditPoints="1" noAdjustHandles="1" noChangeArrowheads="1" noChangeShapeType="1"/>
          </p:cNvSpPr>
          <p:nvPr/>
        </p:nvSpPr>
        <p:spPr>
          <a:xfrm>
            <a:off x="746150" y="0"/>
            <a:ext cx="11445850" cy="6858000"/>
          </a:xfrm>
          <a:prstGeom prst="rect">
            <a:avLst/>
          </a:prstGeom>
          <a:solidFill>
            <a:srgbClr val="E30613">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itel 1">
            <a:extLst>
              <a:ext uri="{FF2B5EF4-FFF2-40B4-BE49-F238E27FC236}">
                <a16:creationId xmlns:a16="http://schemas.microsoft.com/office/drawing/2014/main" id="{AA50C1FF-C321-422F-BAD7-C3EAB384C2A4}"/>
              </a:ext>
            </a:extLst>
          </p:cNvPr>
          <p:cNvSpPr txBox="1"/>
          <p:nvPr/>
        </p:nvSpPr>
        <p:spPr>
          <a:xfrm>
            <a:off x="7189366" y="6275294"/>
            <a:ext cx="6566210" cy="47271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2400" b="1" dirty="0" err="1">
                <a:solidFill>
                  <a:schemeClr val="bg1"/>
                </a:solidFill>
                <a:latin typeface="Buenos Aires SemBd" pitchFamily="2" charset="77"/>
              </a:rPr>
              <a:t>zodet</a:t>
            </a:r>
            <a:r>
              <a:rPr lang="nl-NL" sz="2400" b="1" dirty="0">
                <a:solidFill>
                  <a:schemeClr val="bg1"/>
                </a:solidFill>
                <a:latin typeface="Buenos Aires SemBd" pitchFamily="2" charset="77"/>
              </a:rPr>
              <a:t> veer ós </a:t>
            </a:r>
            <a:r>
              <a:rPr lang="nl-NL" sz="2400" b="1" dirty="0" err="1">
                <a:solidFill>
                  <a:schemeClr val="bg1"/>
                </a:solidFill>
                <a:latin typeface="Buenos Aires SemBd" pitchFamily="2" charset="77"/>
              </a:rPr>
              <a:t>versjtaon</a:t>
            </a:r>
            <a:endParaRPr lang="nl-NL" sz="2400" b="1" dirty="0">
              <a:solidFill>
                <a:schemeClr val="bg1"/>
              </a:solidFill>
              <a:latin typeface="Buenos Aires SemBd" pitchFamily="2" charset="77"/>
            </a:endParaRPr>
          </a:p>
        </p:txBody>
      </p:sp>
      <p:pic>
        <p:nvPicPr>
          <p:cNvPr id="8" name="Tijdelijke aanduiding voor inhoud 7">
            <a:extLst>
              <a:ext uri="{FF2B5EF4-FFF2-40B4-BE49-F238E27FC236}">
                <a16:creationId xmlns:a16="http://schemas.microsoft.com/office/drawing/2014/main" id="{CC9D8ADD-87EF-0B74-07EC-7499E800C7AE}"/>
              </a:ext>
            </a:extLst>
          </p:cNvPr>
          <p:cNvPicPr>
            <a:picLocks noGrp="1" noChangeAspect="1"/>
          </p:cNvPicPr>
          <p:nvPr>
            <p:ph idx="1"/>
          </p:nvPr>
        </p:nvPicPr>
        <p:blipFill>
          <a:blip r:embed="rId2"/>
          <a:srcRect/>
          <a:stretch/>
        </p:blipFill>
        <p:spPr>
          <a:xfrm>
            <a:off x="10796546" y="78645"/>
            <a:ext cx="1114508" cy="870469"/>
          </a:xfrm>
        </p:spPr>
      </p:pic>
      <p:sp>
        <p:nvSpPr>
          <p:cNvPr id="23" name="Titel 1">
            <a:extLst>
              <a:ext uri="{FF2B5EF4-FFF2-40B4-BE49-F238E27FC236}">
                <a16:creationId xmlns:a16="http://schemas.microsoft.com/office/drawing/2014/main" id="{E54411F0-6579-3BBB-CBE5-BD088CD10CE6}"/>
              </a:ext>
            </a:extLst>
          </p:cNvPr>
          <p:cNvSpPr>
            <a:spLocks noGrp="1"/>
          </p:cNvSpPr>
          <p:nvPr>
            <p:ph type="title"/>
          </p:nvPr>
        </p:nvSpPr>
        <p:spPr>
          <a:xfrm>
            <a:off x="1763750" y="1283650"/>
            <a:ext cx="9032795" cy="1325563"/>
          </a:xfrm>
        </p:spPr>
        <p:txBody>
          <a:bodyPr>
            <a:normAutofit/>
          </a:bodyPr>
          <a:lstStyle/>
          <a:p>
            <a:r>
              <a:rPr lang="nl-NL" sz="4800" b="1" dirty="0" err="1">
                <a:solidFill>
                  <a:srgbClr val="E30613"/>
                </a:solidFill>
                <a:latin typeface="Buenos Aires" pitchFamily="2" charset="77"/>
              </a:rPr>
              <a:t>Frysk</a:t>
            </a:r>
            <a:r>
              <a:rPr lang="nl-NL" sz="4800" b="1" dirty="0">
                <a:solidFill>
                  <a:srgbClr val="E30613"/>
                </a:solidFill>
                <a:latin typeface="Buenos Aires" pitchFamily="2" charset="77"/>
              </a:rPr>
              <a:t> in de kinderopvang</a:t>
            </a:r>
          </a:p>
        </p:txBody>
      </p:sp>
      <p:sp>
        <p:nvSpPr>
          <p:cNvPr id="24" name="Tijdelijke aanduiding voor inhoud 2">
            <a:extLst>
              <a:ext uri="{FF2B5EF4-FFF2-40B4-BE49-F238E27FC236}">
                <a16:creationId xmlns:a16="http://schemas.microsoft.com/office/drawing/2014/main" id="{F7FA4251-4378-DF82-9881-71670FD42C3C}"/>
              </a:ext>
            </a:extLst>
          </p:cNvPr>
          <p:cNvSpPr txBox="1">
            <a:spLocks/>
          </p:cNvSpPr>
          <p:nvPr/>
        </p:nvSpPr>
        <p:spPr>
          <a:xfrm>
            <a:off x="1763753" y="2481095"/>
            <a:ext cx="9130988" cy="3794199"/>
          </a:xfrm>
          <a:prstGeom prst="rect">
            <a:avLst/>
          </a:prstGeom>
        </p:spPr>
        <p:txBody>
          <a:bodyPr vert="horz" lIns="91440" tIns="45720" rIns="91440" bIns="45720" numCol="1" spcCol="36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endParaRPr lang="nl-NL" sz="1600" dirty="0">
              <a:solidFill>
                <a:srgbClr val="2F548D"/>
              </a:solidFill>
              <a:latin typeface="Buenos Aires Light" pitchFamily="2" charset="77"/>
            </a:endParaRPr>
          </a:p>
        </p:txBody>
      </p:sp>
      <p:pic>
        <p:nvPicPr>
          <p:cNvPr id="3" name="Afbeelding 2" descr="Afbeelding met tekst, schermopname, ontwerp&#10;&#10;Automatisch gegenereerde beschrijving">
            <a:extLst>
              <a:ext uri="{FF2B5EF4-FFF2-40B4-BE49-F238E27FC236}">
                <a16:creationId xmlns:a16="http://schemas.microsoft.com/office/drawing/2014/main" id="{148BFC0F-01C1-9AB8-18F8-6B4CC881520F}"/>
              </a:ext>
            </a:extLst>
          </p:cNvPr>
          <p:cNvPicPr>
            <a:picLocks noChangeAspect="1"/>
          </p:cNvPicPr>
          <p:nvPr/>
        </p:nvPicPr>
        <p:blipFill>
          <a:blip r:embed="rId3"/>
          <a:stretch>
            <a:fillRect/>
          </a:stretch>
        </p:blipFill>
        <p:spPr>
          <a:xfrm>
            <a:off x="9004173" y="128025"/>
            <a:ext cx="1600717" cy="728076"/>
          </a:xfrm>
          <a:prstGeom prst="rect">
            <a:avLst/>
          </a:prstGeom>
        </p:spPr>
      </p:pic>
      <p:pic>
        <p:nvPicPr>
          <p:cNvPr id="6" name="Afbeelding 5" descr="Afbeelding met tekst, Lettertype, schermopname, rood&#10;&#10;Automatisch gegenereerde beschrijving">
            <a:extLst>
              <a:ext uri="{FF2B5EF4-FFF2-40B4-BE49-F238E27FC236}">
                <a16:creationId xmlns:a16="http://schemas.microsoft.com/office/drawing/2014/main" id="{C91D6922-6321-A5EB-EFA7-A91E2AE83C45}"/>
              </a:ext>
            </a:extLst>
          </p:cNvPr>
          <p:cNvPicPr>
            <a:picLocks noChangeAspect="1"/>
          </p:cNvPicPr>
          <p:nvPr/>
        </p:nvPicPr>
        <p:blipFill>
          <a:blip r:embed="rId4"/>
          <a:stretch>
            <a:fillRect/>
          </a:stretch>
        </p:blipFill>
        <p:spPr>
          <a:xfrm>
            <a:off x="7358513" y="265975"/>
            <a:ext cx="1507253" cy="452176"/>
          </a:xfrm>
          <a:prstGeom prst="rect">
            <a:avLst/>
          </a:prstGeom>
        </p:spPr>
      </p:pic>
      <p:pic>
        <p:nvPicPr>
          <p:cNvPr id="11" name="Afbeelding 10" descr="Afbeelding met schermopname, tekst, ontwerp&#10;&#10;Automatisch gegenereerde beschrijving">
            <a:extLst>
              <a:ext uri="{FF2B5EF4-FFF2-40B4-BE49-F238E27FC236}">
                <a16:creationId xmlns:a16="http://schemas.microsoft.com/office/drawing/2014/main" id="{0B218847-0163-5D77-E083-C5C45143318F}"/>
              </a:ext>
            </a:extLst>
          </p:cNvPr>
          <p:cNvPicPr>
            <a:picLocks noChangeAspect="1"/>
          </p:cNvPicPr>
          <p:nvPr/>
        </p:nvPicPr>
        <p:blipFill>
          <a:blip r:embed="rId5"/>
          <a:stretch>
            <a:fillRect/>
          </a:stretch>
        </p:blipFill>
        <p:spPr>
          <a:xfrm>
            <a:off x="1297259" y="2001800"/>
            <a:ext cx="8252478" cy="4479221"/>
          </a:xfrm>
          <a:prstGeom prst="rect">
            <a:avLst/>
          </a:prstGeom>
        </p:spPr>
      </p:pic>
    </p:spTree>
    <p:extLst>
      <p:ext uri="{BB962C8B-B14F-4D97-AF65-F5344CB8AC3E}">
        <p14:creationId xmlns:p14="http://schemas.microsoft.com/office/powerpoint/2010/main" val="31505413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AA1712E4-A785-BDBE-BB29-ED8441062E96}"/>
              </a:ext>
            </a:extLst>
          </p:cNvPr>
          <p:cNvSpPr>
            <a:spLocks noGrp="1" noRot="1" noMove="1" noResize="1" noEditPoints="1" noAdjustHandles="1" noChangeArrowheads="1" noChangeShapeType="1"/>
          </p:cNvSpPr>
          <p:nvPr/>
        </p:nvSpPr>
        <p:spPr>
          <a:xfrm>
            <a:off x="746150" y="0"/>
            <a:ext cx="11445850" cy="6858000"/>
          </a:xfrm>
          <a:prstGeom prst="rect">
            <a:avLst/>
          </a:prstGeom>
          <a:solidFill>
            <a:srgbClr val="FEDA1F">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itel 1">
            <a:extLst>
              <a:ext uri="{FF2B5EF4-FFF2-40B4-BE49-F238E27FC236}">
                <a16:creationId xmlns:a16="http://schemas.microsoft.com/office/drawing/2014/main" id="{AA50C1FF-C321-422F-BAD7-C3EAB384C2A4}"/>
              </a:ext>
            </a:extLst>
          </p:cNvPr>
          <p:cNvSpPr txBox="1"/>
          <p:nvPr/>
        </p:nvSpPr>
        <p:spPr>
          <a:xfrm>
            <a:off x="7189366" y="6275294"/>
            <a:ext cx="6566210" cy="47271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2400" b="1" dirty="0" err="1">
                <a:solidFill>
                  <a:srgbClr val="FEDA1F">
                    <a:alpha val="59000"/>
                  </a:srgbClr>
                </a:solidFill>
                <a:latin typeface="Buenos Aires SemBd" pitchFamily="2" charset="77"/>
              </a:rPr>
              <a:t>zodet</a:t>
            </a:r>
            <a:r>
              <a:rPr lang="nl-NL" sz="2400" b="1" dirty="0">
                <a:solidFill>
                  <a:srgbClr val="FEDA1F">
                    <a:alpha val="59000"/>
                  </a:srgbClr>
                </a:solidFill>
                <a:latin typeface="Buenos Aires SemBd" pitchFamily="2" charset="77"/>
              </a:rPr>
              <a:t> veer ós </a:t>
            </a:r>
            <a:r>
              <a:rPr lang="nl-NL" sz="2400" b="1" dirty="0" err="1">
                <a:solidFill>
                  <a:srgbClr val="FEDA1F">
                    <a:alpha val="59000"/>
                  </a:srgbClr>
                </a:solidFill>
                <a:latin typeface="Buenos Aires SemBd" pitchFamily="2" charset="77"/>
              </a:rPr>
              <a:t>versjtaon</a:t>
            </a:r>
            <a:endParaRPr lang="nl-NL" sz="2400" b="1" dirty="0">
              <a:solidFill>
                <a:srgbClr val="FEDA1F">
                  <a:alpha val="59000"/>
                </a:srgbClr>
              </a:solidFill>
              <a:latin typeface="Buenos Aires SemBd" pitchFamily="2" charset="77"/>
            </a:endParaRPr>
          </a:p>
        </p:txBody>
      </p:sp>
      <p:pic>
        <p:nvPicPr>
          <p:cNvPr id="8" name="Tijdelijke aanduiding voor inhoud 7">
            <a:extLst>
              <a:ext uri="{FF2B5EF4-FFF2-40B4-BE49-F238E27FC236}">
                <a16:creationId xmlns:a16="http://schemas.microsoft.com/office/drawing/2014/main" id="{CC9D8ADD-87EF-0B74-07EC-7499E800C7AE}"/>
              </a:ext>
            </a:extLst>
          </p:cNvPr>
          <p:cNvPicPr>
            <a:picLocks noGrp="1" noChangeAspect="1"/>
          </p:cNvPicPr>
          <p:nvPr>
            <p:ph idx="1"/>
          </p:nvPr>
        </p:nvPicPr>
        <p:blipFill>
          <a:blip r:embed="rId2"/>
          <a:srcRect/>
          <a:stretch/>
        </p:blipFill>
        <p:spPr>
          <a:xfrm>
            <a:off x="10796546" y="78645"/>
            <a:ext cx="1114508" cy="870469"/>
          </a:xfrm>
        </p:spPr>
      </p:pic>
      <p:sp>
        <p:nvSpPr>
          <p:cNvPr id="23" name="Titel 1">
            <a:extLst>
              <a:ext uri="{FF2B5EF4-FFF2-40B4-BE49-F238E27FC236}">
                <a16:creationId xmlns:a16="http://schemas.microsoft.com/office/drawing/2014/main" id="{E54411F0-6579-3BBB-CBE5-BD088CD10CE6}"/>
              </a:ext>
            </a:extLst>
          </p:cNvPr>
          <p:cNvSpPr>
            <a:spLocks noGrp="1" noRot="1" noMove="1" noResize="1" noEditPoints="1" noAdjustHandles="1" noChangeArrowheads="1" noChangeShapeType="1"/>
          </p:cNvSpPr>
          <p:nvPr>
            <p:ph type="title"/>
          </p:nvPr>
        </p:nvSpPr>
        <p:spPr>
          <a:xfrm>
            <a:off x="1763750" y="1283650"/>
            <a:ext cx="9682099" cy="1325563"/>
          </a:xfrm>
        </p:spPr>
        <p:txBody>
          <a:bodyPr>
            <a:normAutofit/>
          </a:bodyPr>
          <a:lstStyle/>
          <a:p>
            <a:r>
              <a:rPr lang="nl-NL" sz="4800" b="1" dirty="0" err="1">
                <a:solidFill>
                  <a:srgbClr val="E30613"/>
                </a:solidFill>
                <a:latin typeface="Buenos Aires" pitchFamily="2" charset="77"/>
              </a:rPr>
              <a:t>Frysk</a:t>
            </a:r>
            <a:r>
              <a:rPr lang="nl-NL" sz="4800" b="1" dirty="0">
                <a:solidFill>
                  <a:srgbClr val="E30613"/>
                </a:solidFill>
                <a:latin typeface="Buenos Aires" pitchFamily="2" charset="77"/>
              </a:rPr>
              <a:t> in het Handvest Deel II en III</a:t>
            </a:r>
          </a:p>
        </p:txBody>
      </p:sp>
      <p:sp>
        <p:nvSpPr>
          <p:cNvPr id="24" name="Tijdelijke aanduiding voor inhoud 2">
            <a:extLst>
              <a:ext uri="{FF2B5EF4-FFF2-40B4-BE49-F238E27FC236}">
                <a16:creationId xmlns:a16="http://schemas.microsoft.com/office/drawing/2014/main" id="{F7FA4251-4378-DF82-9881-71670FD42C3C}"/>
              </a:ext>
            </a:extLst>
          </p:cNvPr>
          <p:cNvSpPr txBox="1">
            <a:spLocks/>
          </p:cNvSpPr>
          <p:nvPr/>
        </p:nvSpPr>
        <p:spPr>
          <a:xfrm>
            <a:off x="1763752" y="2481094"/>
            <a:ext cx="9516957" cy="3882384"/>
          </a:xfrm>
          <a:prstGeom prst="rect">
            <a:avLst/>
          </a:prstGeom>
        </p:spPr>
        <p:txBody>
          <a:bodyPr vert="horz" lIns="91440" tIns="45720" rIns="91440" bIns="45720" numCol="1" spcCol="360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lnSpc>
                <a:spcPct val="100000"/>
              </a:lnSpc>
              <a:spcBef>
                <a:spcPts val="0"/>
              </a:spcBef>
              <a:spcAft>
                <a:spcPts val="0"/>
              </a:spcAft>
              <a:buNone/>
            </a:pPr>
            <a:endParaRPr lang="en-US" sz="1800" dirty="0">
              <a:effectLst/>
              <a:latin typeface="Buenos Aires"/>
              <a:ea typeface="Calibri" panose="020F0502020204030204" pitchFamily="34" charset="0"/>
              <a:cs typeface="Segoe UI" panose="020B0502040204020203" pitchFamily="34" charset="0"/>
            </a:endParaRPr>
          </a:p>
          <a:p>
            <a:pPr marL="0" marR="0" indent="0">
              <a:lnSpc>
                <a:spcPct val="100000"/>
              </a:lnSpc>
              <a:spcBef>
                <a:spcPts val="0"/>
              </a:spcBef>
              <a:spcAft>
                <a:spcPts val="0"/>
              </a:spcAft>
              <a:buNone/>
            </a:pPr>
            <a:r>
              <a:rPr lang="nl-NL" sz="1800" dirty="0">
                <a:effectLst/>
                <a:latin typeface="Buenos Aires"/>
                <a:ea typeface="Calibri" panose="020F0502020204030204" pitchFamily="34" charset="0"/>
                <a:cs typeface="Segoe UI" panose="020B0502040204020203" pitchFamily="34" charset="0"/>
              </a:rPr>
              <a:t>Artikel 7.1.f. "...het voorzien in passende vormen en middelen voor het onderwijs in en de bestudering van regionale talen (...) op alle daarvoor in aanmerking komende onderwijsniveaus..."</a:t>
            </a:r>
            <a:endParaRPr lang="en-US" sz="1800" dirty="0">
              <a:effectLst/>
              <a:latin typeface="Buenos Aires"/>
              <a:ea typeface="Calibri" panose="020F0502020204030204" pitchFamily="34" charset="0"/>
              <a:cs typeface="Segoe UI" panose="020B0502040204020203" pitchFamily="34" charset="0"/>
            </a:endParaRPr>
          </a:p>
          <a:p>
            <a:pPr marL="0" marR="0" indent="0">
              <a:lnSpc>
                <a:spcPct val="100000"/>
              </a:lnSpc>
              <a:spcBef>
                <a:spcPts val="0"/>
              </a:spcBef>
              <a:spcAft>
                <a:spcPts val="0"/>
              </a:spcAft>
              <a:buNone/>
            </a:pPr>
            <a:endParaRPr lang="en-US" sz="1800" dirty="0">
              <a:latin typeface="Buenos Aires"/>
              <a:ea typeface="Calibri" panose="020F0502020204030204" pitchFamily="34" charset="0"/>
              <a:cs typeface="Segoe UI" panose="020B0502040204020203" pitchFamily="34" charset="0"/>
            </a:endParaRPr>
          </a:p>
          <a:p>
            <a:pPr marL="0" marR="0" indent="0">
              <a:lnSpc>
                <a:spcPct val="100000"/>
              </a:lnSpc>
              <a:spcBef>
                <a:spcPts val="0"/>
              </a:spcBef>
              <a:spcAft>
                <a:spcPts val="0"/>
              </a:spcAft>
              <a:buNone/>
            </a:pPr>
            <a:r>
              <a:rPr lang="nl-NL" sz="1800" dirty="0">
                <a:latin typeface="Buenos Aires"/>
                <a:ea typeface="Calibri" panose="020F0502020204030204" pitchFamily="34" charset="0"/>
                <a:cs typeface="Segoe UI" panose="020B0502040204020203" pitchFamily="34" charset="0"/>
              </a:rPr>
              <a:t>Artikel 8.1.a.ii "Met betrekking tot het onderwijs verplichten de Partijen zich ertoe, (...)</a:t>
            </a:r>
          </a:p>
          <a:p>
            <a:pPr marL="0" marR="0" indent="0">
              <a:lnSpc>
                <a:spcPct val="100000"/>
              </a:lnSpc>
              <a:spcBef>
                <a:spcPts val="0"/>
              </a:spcBef>
              <a:spcAft>
                <a:spcPts val="0"/>
              </a:spcAft>
              <a:buNone/>
            </a:pPr>
            <a:r>
              <a:rPr lang="nl-NL" sz="1800" dirty="0">
                <a:latin typeface="Buenos Aires"/>
                <a:ea typeface="Calibri" panose="020F0502020204030204" pitchFamily="34" charset="0"/>
                <a:cs typeface="Segoe UI" panose="020B0502040204020203" pitchFamily="34" charset="0"/>
              </a:rPr>
              <a:t>ii. een aanmerkelijk deel van het aan het </a:t>
            </a:r>
            <a:r>
              <a:rPr lang="nl-NL" sz="1800" b="1" dirty="0">
                <a:latin typeface="Buenos Aires"/>
                <a:ea typeface="Calibri" panose="020F0502020204030204" pitchFamily="34" charset="0"/>
                <a:cs typeface="Segoe UI" panose="020B0502040204020203" pitchFamily="34" charset="0"/>
              </a:rPr>
              <a:t>onderwijs op school voorafgaand onderricht</a:t>
            </a:r>
            <a:r>
              <a:rPr lang="nl-NL" sz="1800" dirty="0">
                <a:latin typeface="Buenos Aires"/>
                <a:ea typeface="Calibri" panose="020F0502020204030204" pitchFamily="34" charset="0"/>
                <a:cs typeface="Segoe UI" panose="020B0502040204020203" pitchFamily="34" charset="0"/>
              </a:rPr>
              <a:t> te bieden in de desbetreffende regionale talen (...)"</a:t>
            </a:r>
          </a:p>
          <a:p>
            <a:pPr marL="0" marR="0" indent="0">
              <a:lnSpc>
                <a:spcPct val="100000"/>
              </a:lnSpc>
              <a:spcBef>
                <a:spcPts val="0"/>
              </a:spcBef>
              <a:spcAft>
                <a:spcPts val="0"/>
              </a:spcAft>
              <a:buNone/>
            </a:pPr>
            <a:endParaRPr lang="en-US" sz="1800" dirty="0">
              <a:latin typeface="Buenos Aires"/>
              <a:ea typeface="Calibri" panose="020F0502020204030204" pitchFamily="34" charset="0"/>
              <a:cs typeface="Segoe UI" panose="020B0502040204020203" pitchFamily="34" charset="0"/>
            </a:endParaRPr>
          </a:p>
          <a:p>
            <a:pPr marL="0" marR="0" indent="0">
              <a:lnSpc>
                <a:spcPct val="100000"/>
              </a:lnSpc>
              <a:spcBef>
                <a:spcPts val="0"/>
              </a:spcBef>
              <a:spcAft>
                <a:spcPts val="0"/>
              </a:spcAft>
              <a:buNone/>
            </a:pPr>
            <a:r>
              <a:rPr lang="nl-NL" sz="1800" dirty="0">
                <a:effectLst/>
                <a:latin typeface="Buenos Aires"/>
                <a:ea typeface="Calibri" panose="020F0502020204030204" pitchFamily="34" charset="0"/>
                <a:cs typeface="Segoe UI" panose="020B0502040204020203" pitchFamily="34" charset="0"/>
              </a:rPr>
              <a:t>"</a:t>
            </a:r>
            <a:r>
              <a:rPr lang="nl-NL" sz="1800" dirty="0" err="1">
                <a:effectLst/>
                <a:latin typeface="Buenos Aires"/>
                <a:ea typeface="Calibri" panose="020F0502020204030204" pitchFamily="34" charset="0"/>
                <a:cs typeface="Segoe UI" panose="020B0502040204020203" pitchFamily="34" charset="0"/>
              </a:rPr>
              <a:t>Recommendations</a:t>
            </a:r>
            <a:r>
              <a:rPr lang="nl-NL" sz="1800" dirty="0">
                <a:effectLst/>
                <a:latin typeface="Buenos Aires"/>
                <a:ea typeface="Calibri" panose="020F0502020204030204" pitchFamily="34" charset="0"/>
                <a:cs typeface="Segoe UI" panose="020B0502040204020203" pitchFamily="34" charset="0"/>
              </a:rPr>
              <a:t> </a:t>
            </a:r>
            <a:r>
              <a:rPr lang="nl-NL" sz="1800" dirty="0" err="1">
                <a:effectLst/>
                <a:latin typeface="Buenos Aires"/>
                <a:ea typeface="Calibri" panose="020F0502020204030204" pitchFamily="34" charset="0"/>
                <a:cs typeface="Segoe UI" panose="020B0502040204020203" pitchFamily="34" charset="0"/>
              </a:rPr>
              <a:t>for</a:t>
            </a:r>
            <a:r>
              <a:rPr lang="nl-NL" sz="1800" dirty="0">
                <a:effectLst/>
                <a:latin typeface="Buenos Aires"/>
                <a:ea typeface="Calibri" panose="020F0502020204030204" pitchFamily="34" charset="0"/>
                <a:cs typeface="Segoe UI" panose="020B0502040204020203" pitchFamily="34" charset="0"/>
              </a:rPr>
              <a:t> </a:t>
            </a:r>
            <a:r>
              <a:rPr lang="nl-NL" sz="1800" dirty="0" err="1">
                <a:effectLst/>
                <a:latin typeface="Buenos Aires"/>
                <a:ea typeface="Calibri" panose="020F0502020204030204" pitchFamily="34" charset="0"/>
                <a:cs typeface="Segoe UI" panose="020B0502040204020203" pitchFamily="34" charset="0"/>
              </a:rPr>
              <a:t>immediate</a:t>
            </a:r>
            <a:r>
              <a:rPr lang="nl-NL" sz="1800" dirty="0">
                <a:effectLst/>
                <a:latin typeface="Buenos Aires"/>
                <a:ea typeface="Calibri" panose="020F0502020204030204" pitchFamily="34" charset="0"/>
                <a:cs typeface="Segoe UI" panose="020B0502040204020203" pitchFamily="34" charset="0"/>
              </a:rPr>
              <a:t> action: </a:t>
            </a:r>
          </a:p>
          <a:p>
            <a:pPr marL="0" marR="0" indent="0">
              <a:lnSpc>
                <a:spcPct val="100000"/>
              </a:lnSpc>
              <a:spcBef>
                <a:spcPts val="0"/>
              </a:spcBef>
              <a:spcAft>
                <a:spcPts val="0"/>
              </a:spcAft>
              <a:buNone/>
            </a:pPr>
            <a:r>
              <a:rPr lang="nl-NL" sz="1800" dirty="0">
                <a:effectLst/>
                <a:latin typeface="Buenos Aires"/>
                <a:ea typeface="Calibri" panose="020F0502020204030204" pitchFamily="34" charset="0"/>
                <a:cs typeface="Segoe UI" panose="020B0502040204020203" pitchFamily="34" charset="0"/>
              </a:rPr>
              <a:t>a. </a:t>
            </a:r>
            <a:r>
              <a:rPr lang="en-US" sz="1800" dirty="0">
                <a:effectLst/>
                <a:latin typeface="Buenos Aires"/>
                <a:ea typeface="Calibri" panose="020F0502020204030204" pitchFamily="34" charset="0"/>
                <a:cs typeface="Segoe UI" panose="020B0502040204020203" pitchFamily="34" charset="0"/>
              </a:rPr>
              <a:t>Continue to strengthen the teaching in and of Frisian at all levels of education and its use in preschool education</a:t>
            </a:r>
            <a:r>
              <a:rPr lang="nl-NL" sz="1800" dirty="0">
                <a:effectLst/>
                <a:latin typeface="Buenos Aires"/>
                <a:ea typeface="Calibri" panose="020F0502020204030204" pitchFamily="34" charset="0"/>
                <a:cs typeface="Segoe UI" panose="020B0502040204020203" pitchFamily="34" charset="0"/>
              </a:rPr>
              <a:t>."</a:t>
            </a:r>
            <a:endParaRPr lang="en-US" sz="1800" dirty="0">
              <a:effectLst/>
              <a:latin typeface="Buenos Aires"/>
              <a:ea typeface="Calibri" panose="020F0502020204030204" pitchFamily="34" charset="0"/>
              <a:cs typeface="Segoe UI" panose="020B0502040204020203" pitchFamily="34" charset="0"/>
            </a:endParaRPr>
          </a:p>
          <a:p>
            <a:pPr marL="0" indent="0">
              <a:lnSpc>
                <a:spcPct val="100000"/>
              </a:lnSpc>
              <a:spcBef>
                <a:spcPts val="0"/>
              </a:spcBef>
              <a:buNone/>
            </a:pPr>
            <a:r>
              <a:rPr lang="nl-NL" sz="1800" dirty="0">
                <a:effectLst/>
                <a:latin typeface="Buenos Aires"/>
                <a:ea typeface="Calibri" panose="020F0502020204030204" pitchFamily="34" charset="0"/>
                <a:cs typeface="Segoe UI" panose="020B0502040204020203" pitchFamily="34" charset="0"/>
              </a:rPr>
              <a:t>(</a:t>
            </a:r>
            <a:r>
              <a:rPr lang="nl-NL" sz="1800" dirty="0" err="1">
                <a:effectLst/>
                <a:latin typeface="Buenos Aires"/>
                <a:ea typeface="Calibri" panose="020F0502020204030204" pitchFamily="34" charset="0"/>
                <a:cs typeface="Segoe UI" panose="020B0502040204020203" pitchFamily="34" charset="0"/>
              </a:rPr>
              <a:t>Seventh</a:t>
            </a:r>
            <a:r>
              <a:rPr lang="nl-NL" sz="1800" dirty="0">
                <a:effectLst/>
                <a:latin typeface="Buenos Aires"/>
                <a:ea typeface="Calibri" panose="020F0502020204030204" pitchFamily="34" charset="0"/>
                <a:cs typeface="Segoe UI" panose="020B0502040204020203" pitchFamily="34" charset="0"/>
              </a:rPr>
              <a:t> Evaluation Report on </a:t>
            </a:r>
            <a:r>
              <a:rPr lang="nl-NL" sz="1800" dirty="0" err="1">
                <a:effectLst/>
                <a:latin typeface="Buenos Aires"/>
                <a:ea typeface="Calibri" panose="020F0502020204030204" pitchFamily="34" charset="0"/>
                <a:cs typeface="Segoe UI" panose="020B0502040204020203" pitchFamily="34" charset="0"/>
              </a:rPr>
              <a:t>the</a:t>
            </a:r>
            <a:r>
              <a:rPr lang="nl-NL" sz="1800" dirty="0">
                <a:effectLst/>
                <a:latin typeface="Buenos Aires"/>
                <a:ea typeface="Calibri" panose="020F0502020204030204" pitchFamily="34" charset="0"/>
                <a:cs typeface="Segoe UI" panose="020B0502040204020203" pitchFamily="34" charset="0"/>
              </a:rPr>
              <a:t> Netherlands </a:t>
            </a:r>
            <a:r>
              <a:rPr lang="nl-NL" sz="1800" dirty="0" err="1">
                <a:effectLst/>
                <a:latin typeface="Buenos Aires"/>
                <a:ea typeface="Calibri" panose="020F0502020204030204" pitchFamily="34" charset="0"/>
                <a:cs typeface="Segoe UI" panose="020B0502040204020203" pitchFamily="34" charset="0"/>
              </a:rPr>
              <a:t>Committee</a:t>
            </a:r>
            <a:r>
              <a:rPr lang="nl-NL" sz="1800" dirty="0">
                <a:effectLst/>
                <a:latin typeface="Buenos Aires"/>
                <a:ea typeface="Calibri" panose="020F0502020204030204" pitchFamily="34" charset="0"/>
                <a:cs typeface="Segoe UI" panose="020B0502040204020203" pitchFamily="34" charset="0"/>
              </a:rPr>
              <a:t> of Experts of </a:t>
            </a:r>
            <a:r>
              <a:rPr lang="nl-NL" sz="1800" dirty="0" err="1">
                <a:effectLst/>
                <a:latin typeface="Buenos Aires"/>
                <a:ea typeface="Calibri" panose="020F0502020204030204" pitchFamily="34" charset="0"/>
                <a:cs typeface="Segoe UI" panose="020B0502040204020203" pitchFamily="34" charset="0"/>
              </a:rPr>
              <a:t>the</a:t>
            </a:r>
            <a:r>
              <a:rPr lang="nl-NL" sz="1800" dirty="0">
                <a:effectLst/>
                <a:latin typeface="Buenos Aires"/>
                <a:ea typeface="Calibri" panose="020F0502020204030204" pitchFamily="34" charset="0"/>
                <a:cs typeface="Segoe UI" panose="020B0502040204020203" pitchFamily="34" charset="0"/>
              </a:rPr>
              <a:t> European Charter </a:t>
            </a:r>
            <a:r>
              <a:rPr lang="nl-NL" sz="1800" dirty="0" err="1">
                <a:effectLst/>
                <a:latin typeface="Buenos Aires"/>
                <a:ea typeface="Calibri" panose="020F0502020204030204" pitchFamily="34" charset="0"/>
                <a:cs typeface="Segoe UI" panose="020B0502040204020203" pitchFamily="34" charset="0"/>
              </a:rPr>
              <a:t>for</a:t>
            </a:r>
            <a:r>
              <a:rPr lang="nl-NL" sz="1800" dirty="0">
                <a:effectLst/>
                <a:latin typeface="Buenos Aires"/>
                <a:ea typeface="Calibri" panose="020F0502020204030204" pitchFamily="34" charset="0"/>
                <a:cs typeface="Segoe UI" panose="020B0502040204020203" pitchFamily="34" charset="0"/>
              </a:rPr>
              <a:t> </a:t>
            </a:r>
            <a:r>
              <a:rPr lang="nl-NL" sz="1800" dirty="0" err="1">
                <a:effectLst/>
                <a:latin typeface="Buenos Aires"/>
                <a:ea typeface="Calibri" panose="020F0502020204030204" pitchFamily="34" charset="0"/>
                <a:cs typeface="Segoe UI" panose="020B0502040204020203" pitchFamily="34" charset="0"/>
              </a:rPr>
              <a:t>Regional</a:t>
            </a:r>
            <a:r>
              <a:rPr lang="nl-NL" sz="1800" dirty="0">
                <a:effectLst/>
                <a:latin typeface="Buenos Aires"/>
                <a:ea typeface="Calibri" panose="020F0502020204030204" pitchFamily="34" charset="0"/>
                <a:cs typeface="Segoe UI" panose="020B0502040204020203" pitchFamily="34" charset="0"/>
              </a:rPr>
              <a:t> or </a:t>
            </a:r>
            <a:r>
              <a:rPr lang="nl-NL" sz="1800" dirty="0" err="1">
                <a:effectLst/>
                <a:latin typeface="Buenos Aires"/>
                <a:ea typeface="Calibri" panose="020F0502020204030204" pitchFamily="34" charset="0"/>
                <a:cs typeface="Segoe UI" panose="020B0502040204020203" pitchFamily="34" charset="0"/>
              </a:rPr>
              <a:t>Minority</a:t>
            </a:r>
            <a:r>
              <a:rPr lang="nl-NL" sz="1800" dirty="0">
                <a:effectLst/>
                <a:latin typeface="Buenos Aires"/>
                <a:ea typeface="Calibri" panose="020F0502020204030204" pitchFamily="34" charset="0"/>
                <a:cs typeface="Segoe UI" panose="020B0502040204020203" pitchFamily="34" charset="0"/>
              </a:rPr>
              <a:t> </a:t>
            </a:r>
            <a:r>
              <a:rPr lang="nl-NL" sz="1800" dirty="0" err="1">
                <a:effectLst/>
                <a:latin typeface="Buenos Aires"/>
                <a:ea typeface="Calibri" panose="020F0502020204030204" pitchFamily="34" charset="0"/>
                <a:cs typeface="Segoe UI" panose="020B0502040204020203" pitchFamily="34" charset="0"/>
              </a:rPr>
              <a:t>Languages</a:t>
            </a:r>
            <a:r>
              <a:rPr lang="nl-NL" sz="1800" dirty="0">
                <a:effectLst/>
                <a:latin typeface="Buenos Aires"/>
                <a:ea typeface="Calibri" panose="020F0502020204030204" pitchFamily="34" charset="0"/>
                <a:cs typeface="Segoe UI" panose="020B0502040204020203" pitchFamily="34" charset="0"/>
              </a:rPr>
              <a:t> (18 November 2022)</a:t>
            </a:r>
            <a:endParaRPr lang="en-US" sz="1800" dirty="0">
              <a:latin typeface="Buenos Aires"/>
              <a:cs typeface="Segoe UI" panose="020B0502040204020203" pitchFamily="34" charset="0"/>
            </a:endParaRPr>
          </a:p>
          <a:p>
            <a:pPr marL="0" indent="0">
              <a:lnSpc>
                <a:spcPct val="100000"/>
              </a:lnSpc>
              <a:buFont typeface="Arial" panose="020B0604020202020204" pitchFamily="34" charset="0"/>
              <a:buNone/>
            </a:pPr>
            <a:endParaRPr lang="nl-NL" sz="1800" dirty="0">
              <a:solidFill>
                <a:srgbClr val="2F548D"/>
              </a:solidFill>
              <a:latin typeface="Buenos Aires"/>
            </a:endParaRPr>
          </a:p>
        </p:txBody>
      </p:sp>
      <p:pic>
        <p:nvPicPr>
          <p:cNvPr id="2" name="Afbeelding 1" descr="Afbeelding met tekst, schermopname, ontwerp&#10;&#10;Automatisch gegenereerde beschrijving">
            <a:extLst>
              <a:ext uri="{FF2B5EF4-FFF2-40B4-BE49-F238E27FC236}">
                <a16:creationId xmlns:a16="http://schemas.microsoft.com/office/drawing/2014/main" id="{C37D6971-B98F-D1DD-7A54-A4FA95669E78}"/>
              </a:ext>
            </a:extLst>
          </p:cNvPr>
          <p:cNvPicPr>
            <a:picLocks noChangeAspect="1"/>
          </p:cNvPicPr>
          <p:nvPr/>
        </p:nvPicPr>
        <p:blipFill>
          <a:blip r:embed="rId3"/>
          <a:stretch>
            <a:fillRect/>
          </a:stretch>
        </p:blipFill>
        <p:spPr>
          <a:xfrm>
            <a:off x="9004173" y="128025"/>
            <a:ext cx="1600717" cy="728076"/>
          </a:xfrm>
          <a:prstGeom prst="rect">
            <a:avLst/>
          </a:prstGeom>
        </p:spPr>
      </p:pic>
      <p:pic>
        <p:nvPicPr>
          <p:cNvPr id="3" name="Afbeelding 2" descr="Afbeelding met tekst, Lettertype, schermopname, rood&#10;&#10;Automatisch gegenereerde beschrijving">
            <a:extLst>
              <a:ext uri="{FF2B5EF4-FFF2-40B4-BE49-F238E27FC236}">
                <a16:creationId xmlns:a16="http://schemas.microsoft.com/office/drawing/2014/main" id="{4FB85611-71F0-8512-0F72-C7B112BFC2D0}"/>
              </a:ext>
            </a:extLst>
          </p:cNvPr>
          <p:cNvPicPr>
            <a:picLocks noChangeAspect="1"/>
          </p:cNvPicPr>
          <p:nvPr/>
        </p:nvPicPr>
        <p:blipFill>
          <a:blip r:embed="rId4"/>
          <a:stretch>
            <a:fillRect/>
          </a:stretch>
        </p:blipFill>
        <p:spPr>
          <a:xfrm>
            <a:off x="7358513" y="265975"/>
            <a:ext cx="1507253" cy="452176"/>
          </a:xfrm>
          <a:prstGeom prst="rect">
            <a:avLst/>
          </a:prstGeom>
        </p:spPr>
      </p:pic>
    </p:spTree>
    <p:extLst>
      <p:ext uri="{BB962C8B-B14F-4D97-AF65-F5344CB8AC3E}">
        <p14:creationId xmlns:p14="http://schemas.microsoft.com/office/powerpoint/2010/main" val="35934140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AA1712E4-A785-BDBE-BB29-ED8441062E96}"/>
              </a:ext>
            </a:extLst>
          </p:cNvPr>
          <p:cNvSpPr>
            <a:spLocks noGrp="1" noRot="1" noMove="1" noResize="1" noEditPoints="1" noAdjustHandles="1" noChangeArrowheads="1" noChangeShapeType="1"/>
          </p:cNvSpPr>
          <p:nvPr/>
        </p:nvSpPr>
        <p:spPr>
          <a:xfrm>
            <a:off x="746150" y="0"/>
            <a:ext cx="11445850" cy="6858000"/>
          </a:xfrm>
          <a:prstGeom prst="rect">
            <a:avLst/>
          </a:prstGeom>
          <a:solidFill>
            <a:srgbClr val="2F548D">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8" name="Tijdelijke aanduiding voor inhoud 7">
            <a:extLst>
              <a:ext uri="{FF2B5EF4-FFF2-40B4-BE49-F238E27FC236}">
                <a16:creationId xmlns:a16="http://schemas.microsoft.com/office/drawing/2014/main" id="{CC9D8ADD-87EF-0B74-07EC-7499E800C7AE}"/>
              </a:ext>
            </a:extLst>
          </p:cNvPr>
          <p:cNvPicPr>
            <a:picLocks noGrp="1" noChangeAspect="1"/>
          </p:cNvPicPr>
          <p:nvPr>
            <p:ph idx="1"/>
          </p:nvPr>
        </p:nvPicPr>
        <p:blipFill>
          <a:blip r:embed="rId2"/>
          <a:srcRect/>
          <a:stretch/>
        </p:blipFill>
        <p:spPr>
          <a:xfrm>
            <a:off x="10796546" y="78645"/>
            <a:ext cx="1114508" cy="870469"/>
          </a:xfrm>
        </p:spPr>
      </p:pic>
      <p:sp>
        <p:nvSpPr>
          <p:cNvPr id="25" name="Titel 1">
            <a:extLst>
              <a:ext uri="{FF2B5EF4-FFF2-40B4-BE49-F238E27FC236}">
                <a16:creationId xmlns:a16="http://schemas.microsoft.com/office/drawing/2014/main" id="{707839BF-98E4-A218-E45F-B52F071829EF}"/>
              </a:ext>
            </a:extLst>
          </p:cNvPr>
          <p:cNvSpPr txBox="1"/>
          <p:nvPr/>
        </p:nvSpPr>
        <p:spPr>
          <a:xfrm>
            <a:off x="7189366" y="6275294"/>
            <a:ext cx="6566210" cy="47271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2400" b="1" dirty="0" err="1">
                <a:solidFill>
                  <a:schemeClr val="bg1"/>
                </a:solidFill>
                <a:latin typeface="Buenos Aires SemBd" pitchFamily="2" charset="77"/>
              </a:rPr>
              <a:t>zodet</a:t>
            </a:r>
            <a:r>
              <a:rPr lang="nl-NL" sz="2400" b="1" dirty="0">
                <a:solidFill>
                  <a:schemeClr val="bg1"/>
                </a:solidFill>
                <a:latin typeface="Buenos Aires SemBd" pitchFamily="2" charset="77"/>
              </a:rPr>
              <a:t> veer ós </a:t>
            </a:r>
            <a:r>
              <a:rPr lang="nl-NL" sz="2400" b="1" dirty="0" err="1">
                <a:solidFill>
                  <a:schemeClr val="bg1"/>
                </a:solidFill>
                <a:latin typeface="Buenos Aires SemBd" pitchFamily="2" charset="77"/>
              </a:rPr>
              <a:t>versjtaon</a:t>
            </a:r>
            <a:endParaRPr lang="nl-NL" sz="2400" b="1" dirty="0">
              <a:solidFill>
                <a:schemeClr val="bg1"/>
              </a:solidFill>
              <a:latin typeface="Buenos Aires SemBd" pitchFamily="2" charset="77"/>
            </a:endParaRPr>
          </a:p>
        </p:txBody>
      </p:sp>
      <p:sp>
        <p:nvSpPr>
          <p:cNvPr id="27" name="Tijdelijke aanduiding voor inhoud 2">
            <a:extLst>
              <a:ext uri="{FF2B5EF4-FFF2-40B4-BE49-F238E27FC236}">
                <a16:creationId xmlns:a16="http://schemas.microsoft.com/office/drawing/2014/main" id="{5FEA849A-4AF2-0625-3C3C-C88DC69ACE43}"/>
              </a:ext>
            </a:extLst>
          </p:cNvPr>
          <p:cNvSpPr txBox="1">
            <a:spLocks/>
          </p:cNvSpPr>
          <p:nvPr/>
        </p:nvSpPr>
        <p:spPr>
          <a:xfrm>
            <a:off x="1763753" y="2481095"/>
            <a:ext cx="9130988" cy="2881272"/>
          </a:xfrm>
          <a:prstGeom prst="rect">
            <a:avLst/>
          </a:prstGeom>
        </p:spPr>
        <p:txBody>
          <a:bodyPr vert="horz" lIns="91440" tIns="45720" rIns="91440" bIns="45720" numCol="2" spcCol="36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endParaRPr lang="nl-NL" sz="1600" dirty="0">
              <a:solidFill>
                <a:srgbClr val="2F548D"/>
              </a:solidFill>
              <a:latin typeface="Buenos Aires Light" pitchFamily="2" charset="77"/>
            </a:endParaRPr>
          </a:p>
        </p:txBody>
      </p:sp>
      <p:sp>
        <p:nvSpPr>
          <p:cNvPr id="30" name="Titel 1">
            <a:extLst>
              <a:ext uri="{FF2B5EF4-FFF2-40B4-BE49-F238E27FC236}">
                <a16:creationId xmlns:a16="http://schemas.microsoft.com/office/drawing/2014/main" id="{46F4EF5C-9285-3B62-4F48-913D76990A97}"/>
              </a:ext>
            </a:extLst>
          </p:cNvPr>
          <p:cNvSpPr txBox="1">
            <a:spLocks/>
          </p:cNvSpPr>
          <p:nvPr/>
        </p:nvSpPr>
        <p:spPr>
          <a:xfrm>
            <a:off x="1763750" y="1283650"/>
            <a:ext cx="9130987" cy="1325563"/>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4800" b="1" dirty="0" err="1">
                <a:solidFill>
                  <a:srgbClr val="E30613"/>
                </a:solidFill>
                <a:latin typeface="Buenos Aires" pitchFamily="2" charset="77"/>
              </a:rPr>
              <a:t>Frysk</a:t>
            </a:r>
            <a:r>
              <a:rPr lang="nl-NL" sz="4800" b="1" dirty="0">
                <a:solidFill>
                  <a:srgbClr val="E30613"/>
                </a:solidFill>
                <a:latin typeface="Buenos Aires" pitchFamily="2" charset="77"/>
              </a:rPr>
              <a:t>, Handvest Deel II en III en de Wet kinderopvang</a:t>
            </a:r>
          </a:p>
        </p:txBody>
      </p:sp>
      <p:sp>
        <p:nvSpPr>
          <p:cNvPr id="3" name="Tijdelijke aanduiding voor inhoud 2">
            <a:extLst>
              <a:ext uri="{FF2B5EF4-FFF2-40B4-BE49-F238E27FC236}">
                <a16:creationId xmlns:a16="http://schemas.microsoft.com/office/drawing/2014/main" id="{861FFE74-239B-EE0C-4FC0-FB314B8F7CD6}"/>
              </a:ext>
            </a:extLst>
          </p:cNvPr>
          <p:cNvSpPr txBox="1">
            <a:spLocks/>
          </p:cNvSpPr>
          <p:nvPr/>
        </p:nvSpPr>
        <p:spPr>
          <a:xfrm>
            <a:off x="1763753" y="2481094"/>
            <a:ext cx="9130988" cy="3565143"/>
          </a:xfrm>
          <a:prstGeom prst="rect">
            <a:avLst/>
          </a:prstGeom>
        </p:spPr>
        <p:txBody>
          <a:bodyPr vert="horz" lIns="91440" tIns="45720" rIns="91440" bIns="45720" numCol="1" spcCol="360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lnSpc>
                <a:spcPct val="100000"/>
              </a:lnSpc>
              <a:spcBef>
                <a:spcPts val="0"/>
              </a:spcBef>
              <a:spcAft>
                <a:spcPts val="0"/>
              </a:spcAft>
              <a:buNone/>
            </a:pPr>
            <a:endParaRPr lang="de-CH" sz="1800" dirty="0">
              <a:effectLst/>
              <a:latin typeface="Buenos Aires"/>
              <a:ea typeface="Calibri" panose="020F0502020204030204" pitchFamily="34" charset="0"/>
              <a:cs typeface="Segoe UI" panose="020B0502040204020203" pitchFamily="34" charset="0"/>
            </a:endParaRPr>
          </a:p>
          <a:p>
            <a:pPr marL="0" marR="0" indent="0">
              <a:lnSpc>
                <a:spcPct val="100000"/>
              </a:lnSpc>
              <a:spcBef>
                <a:spcPts val="0"/>
              </a:spcBef>
              <a:spcAft>
                <a:spcPts val="0"/>
              </a:spcAft>
              <a:buNone/>
            </a:pPr>
            <a:r>
              <a:rPr lang="de-CH" sz="1800" dirty="0" err="1">
                <a:effectLst/>
                <a:latin typeface="Buenos Aires"/>
                <a:ea typeface="Calibri" panose="020F0502020204030204" pitchFamily="34" charset="0"/>
                <a:cs typeface="Segoe UI" panose="020B0502040204020203" pitchFamily="34" charset="0"/>
              </a:rPr>
              <a:t>Dezelfde</a:t>
            </a:r>
            <a:r>
              <a:rPr lang="de-CH" sz="1800" dirty="0">
                <a:effectLst/>
                <a:latin typeface="Buenos Aires"/>
                <a:ea typeface="Calibri" panose="020F0502020204030204" pitchFamily="34" charset="0"/>
                <a:cs typeface="Segoe UI" panose="020B0502040204020203" pitchFamily="34" charset="0"/>
              </a:rPr>
              <a:t> </a:t>
            </a:r>
            <a:r>
              <a:rPr lang="de-CH" sz="1800" dirty="0" err="1">
                <a:effectLst/>
                <a:latin typeface="Buenos Aires"/>
                <a:ea typeface="Calibri" panose="020F0502020204030204" pitchFamily="34" charset="0"/>
                <a:cs typeface="Segoe UI" panose="020B0502040204020203" pitchFamily="34" charset="0"/>
              </a:rPr>
              <a:t>wetgeving</a:t>
            </a:r>
            <a:r>
              <a:rPr lang="de-CH" sz="1800" dirty="0">
                <a:effectLst/>
                <a:latin typeface="Buenos Aires"/>
                <a:ea typeface="Calibri" panose="020F0502020204030204" pitchFamily="34" charset="0"/>
                <a:cs typeface="Segoe UI" panose="020B0502040204020203" pitchFamily="34" charset="0"/>
              </a:rPr>
              <a:t>, </a:t>
            </a:r>
            <a:r>
              <a:rPr lang="de-CH" sz="1800" dirty="0" err="1">
                <a:effectLst/>
                <a:latin typeface="Buenos Aires"/>
                <a:ea typeface="Calibri" panose="020F0502020204030204" pitchFamily="34" charset="0"/>
                <a:cs typeface="Segoe UI" panose="020B0502040204020203" pitchFamily="34" charset="0"/>
              </a:rPr>
              <a:t>ander</a:t>
            </a:r>
            <a:r>
              <a:rPr lang="de-CH" sz="1800" dirty="0">
                <a:effectLst/>
                <a:latin typeface="Buenos Aires"/>
                <a:ea typeface="Calibri" panose="020F0502020204030204" pitchFamily="34" charset="0"/>
                <a:cs typeface="Segoe UI" panose="020B0502040204020203" pitchFamily="34" charset="0"/>
              </a:rPr>
              <a:t> </a:t>
            </a:r>
            <a:r>
              <a:rPr lang="de-CH" sz="1800" dirty="0" err="1">
                <a:effectLst/>
                <a:latin typeface="Buenos Aires"/>
                <a:ea typeface="Calibri" panose="020F0502020204030204" pitchFamily="34" charset="0"/>
                <a:cs typeface="Segoe UI" panose="020B0502040204020203" pitchFamily="34" charset="0"/>
              </a:rPr>
              <a:t>beleidskader</a:t>
            </a:r>
            <a:endParaRPr lang="de-CH" sz="1800" dirty="0">
              <a:effectLst/>
              <a:latin typeface="Buenos Aires"/>
              <a:ea typeface="Calibri" panose="020F0502020204030204" pitchFamily="34" charset="0"/>
              <a:cs typeface="Segoe UI" panose="020B0502040204020203" pitchFamily="34" charset="0"/>
            </a:endParaRPr>
          </a:p>
          <a:p>
            <a:pPr marL="0" indent="0">
              <a:lnSpc>
                <a:spcPct val="100000"/>
              </a:lnSpc>
              <a:spcBef>
                <a:spcPts val="0"/>
              </a:spcBef>
              <a:buNone/>
            </a:pPr>
            <a:endParaRPr lang="en-US" sz="1800" dirty="0">
              <a:latin typeface="Buenos Aires"/>
              <a:cs typeface="Segoe UI" panose="020B0502040204020203" pitchFamily="34" charset="0"/>
            </a:endParaRPr>
          </a:p>
          <a:p>
            <a:pPr marL="0" indent="0">
              <a:lnSpc>
                <a:spcPct val="100000"/>
              </a:lnSpc>
              <a:spcBef>
                <a:spcPts val="0"/>
              </a:spcBef>
              <a:buNone/>
            </a:pPr>
            <a:r>
              <a:rPr lang="en-US" sz="1800" b="1" dirty="0" err="1">
                <a:latin typeface="Buenos Aires"/>
                <a:cs typeface="Segoe UI" panose="020B0502040204020203" pitchFamily="34" charset="0"/>
              </a:rPr>
              <a:t>Bestuursafspraken</a:t>
            </a:r>
            <a:r>
              <a:rPr lang="en-US" sz="1800" b="1" dirty="0">
                <a:latin typeface="Buenos Aires"/>
                <a:cs typeface="Segoe UI" panose="020B0502040204020203" pitchFamily="34" charset="0"/>
              </a:rPr>
              <a:t> </a:t>
            </a:r>
            <a:r>
              <a:rPr lang="en-US" sz="1800" b="1" dirty="0" err="1">
                <a:latin typeface="Buenos Aires"/>
                <a:cs typeface="Segoe UI" panose="020B0502040204020203" pitchFamily="34" charset="0"/>
              </a:rPr>
              <a:t>Rijksoverheid</a:t>
            </a:r>
            <a:r>
              <a:rPr lang="en-US" sz="1800" b="1" dirty="0">
                <a:latin typeface="Buenos Aires"/>
                <a:cs typeface="Segoe UI" panose="020B0502040204020203" pitchFamily="34" charset="0"/>
              </a:rPr>
              <a:t> en </a:t>
            </a:r>
            <a:r>
              <a:rPr lang="en-US" sz="1800" b="1" dirty="0" err="1">
                <a:latin typeface="Buenos Aires"/>
                <a:cs typeface="Segoe UI" panose="020B0502040204020203" pitchFamily="34" charset="0"/>
              </a:rPr>
              <a:t>provinsje</a:t>
            </a:r>
            <a:r>
              <a:rPr lang="en-US" sz="1800" b="1" dirty="0">
                <a:latin typeface="Buenos Aires"/>
                <a:cs typeface="Segoe UI" panose="020B0502040204020203" pitchFamily="34" charset="0"/>
              </a:rPr>
              <a:t> </a:t>
            </a:r>
            <a:r>
              <a:rPr lang="en-US" sz="1800" b="1" dirty="0" err="1">
                <a:latin typeface="Buenos Aires"/>
                <a:cs typeface="Segoe UI" panose="020B0502040204020203" pitchFamily="34" charset="0"/>
              </a:rPr>
              <a:t>Fryslân</a:t>
            </a:r>
            <a:r>
              <a:rPr lang="en-US" sz="1800" b="1" dirty="0">
                <a:latin typeface="Buenos Aires"/>
                <a:cs typeface="Segoe UI" panose="020B0502040204020203" pitchFamily="34" charset="0"/>
              </a:rPr>
              <a:t> (2024):</a:t>
            </a:r>
          </a:p>
          <a:p>
            <a:pPr marL="0" indent="0">
              <a:lnSpc>
                <a:spcPct val="100000"/>
              </a:lnSpc>
              <a:spcBef>
                <a:spcPts val="0"/>
              </a:spcBef>
              <a:buNone/>
            </a:pPr>
            <a:endParaRPr lang="en-US" sz="1800" dirty="0">
              <a:latin typeface="Buenos Aires"/>
              <a:cs typeface="Segoe UI" panose="020B0502040204020203" pitchFamily="34" charset="0"/>
            </a:endParaRPr>
          </a:p>
          <a:p>
            <a:pPr marL="0" indent="0">
              <a:lnSpc>
                <a:spcPct val="100000"/>
              </a:lnSpc>
              <a:spcBef>
                <a:spcPts val="0"/>
              </a:spcBef>
              <a:buNone/>
            </a:pPr>
            <a:r>
              <a:rPr lang="en-US" sz="1800" dirty="0">
                <a:latin typeface="Buenos Aires"/>
                <a:cs typeface="Segoe UI" panose="020B0502040204020203" pitchFamily="34" charset="0"/>
              </a:rPr>
              <a:t>1. Rijk </a:t>
            </a:r>
            <a:r>
              <a:rPr lang="en-US" sz="1800" dirty="0" err="1">
                <a:latin typeface="Buenos Aires"/>
                <a:cs typeface="Segoe UI" panose="020B0502040204020203" pitchFamily="34" charset="0"/>
              </a:rPr>
              <a:t>ondersteunt</a:t>
            </a:r>
            <a:r>
              <a:rPr lang="en-US" sz="1800" dirty="0">
                <a:latin typeface="Buenos Aires"/>
                <a:cs typeface="Segoe UI" panose="020B0502040204020203" pitchFamily="34" charset="0"/>
              </a:rPr>
              <a:t> </a:t>
            </a:r>
            <a:r>
              <a:rPr lang="en-US" sz="1800" dirty="0" err="1">
                <a:latin typeface="Buenos Aires"/>
                <a:cs typeface="Segoe UI" panose="020B0502040204020203" pitchFamily="34" charset="0"/>
              </a:rPr>
              <a:t>streefdoel</a:t>
            </a:r>
            <a:r>
              <a:rPr lang="en-US" sz="1800" dirty="0">
                <a:latin typeface="Buenos Aires"/>
                <a:cs typeface="Segoe UI" panose="020B0502040204020203" pitchFamily="34" charset="0"/>
              </a:rPr>
              <a:t> 80% </a:t>
            </a:r>
            <a:r>
              <a:rPr lang="en-US" sz="1800" dirty="0" err="1">
                <a:latin typeface="Buenos Aires"/>
                <a:cs typeface="Segoe UI" panose="020B0502040204020203" pitchFamily="34" charset="0"/>
              </a:rPr>
              <a:t>kinderopvang</a:t>
            </a:r>
            <a:r>
              <a:rPr lang="en-US" sz="1800" dirty="0">
                <a:latin typeface="Buenos Aires"/>
                <a:cs typeface="Segoe UI" panose="020B0502040204020203" pitchFamily="34" charset="0"/>
              </a:rPr>
              <a:t> </a:t>
            </a:r>
            <a:r>
              <a:rPr lang="en-US" sz="1800" dirty="0" err="1">
                <a:latin typeface="Buenos Aires"/>
                <a:cs typeface="Segoe UI" panose="020B0502040204020203" pitchFamily="34" charset="0"/>
              </a:rPr>
              <a:t>Frysktalig</a:t>
            </a:r>
            <a:r>
              <a:rPr lang="en-US" sz="1800" dirty="0">
                <a:latin typeface="Buenos Aires"/>
                <a:cs typeface="Segoe UI" panose="020B0502040204020203" pitchFamily="34" charset="0"/>
              </a:rPr>
              <a:t> in 2028; </a:t>
            </a:r>
          </a:p>
          <a:p>
            <a:pPr marL="0" indent="0">
              <a:lnSpc>
                <a:spcPct val="100000"/>
              </a:lnSpc>
              <a:spcBef>
                <a:spcPts val="0"/>
              </a:spcBef>
              <a:buNone/>
            </a:pPr>
            <a:r>
              <a:rPr lang="en-US" sz="1800" dirty="0">
                <a:latin typeface="Buenos Aires"/>
                <a:cs typeface="Segoe UI" panose="020B0502040204020203" pitchFamily="34" charset="0"/>
              </a:rPr>
              <a:t>2. Rijk </a:t>
            </a:r>
            <a:r>
              <a:rPr lang="nl-NL" sz="1800" dirty="0">
                <a:latin typeface="Buenos Aires"/>
                <a:cs typeface="Segoe UI" panose="020B0502040204020203" pitchFamily="34" charset="0"/>
              </a:rPr>
              <a:t>faciliteert wettelijke mogelijkheid gedeeltelijk </a:t>
            </a:r>
            <a:r>
              <a:rPr lang="nl-NL" sz="1800" dirty="0" err="1">
                <a:latin typeface="Buenos Aires"/>
                <a:cs typeface="Segoe UI" panose="020B0502040204020203" pitchFamily="34" charset="0"/>
              </a:rPr>
              <a:t>Frysktalige</a:t>
            </a:r>
            <a:r>
              <a:rPr lang="nl-NL" sz="1800" dirty="0">
                <a:latin typeface="Buenos Aires"/>
                <a:cs typeface="Segoe UI" panose="020B0502040204020203" pitchFamily="34" charset="0"/>
              </a:rPr>
              <a:t> opvang;</a:t>
            </a:r>
          </a:p>
          <a:p>
            <a:pPr marL="0" indent="0">
              <a:lnSpc>
                <a:spcPct val="100000"/>
              </a:lnSpc>
              <a:spcBef>
                <a:spcPts val="0"/>
              </a:spcBef>
              <a:buNone/>
            </a:pPr>
            <a:r>
              <a:rPr lang="en-US" sz="1800" dirty="0">
                <a:latin typeface="Buenos Aires"/>
                <a:cs typeface="Segoe UI" panose="020B0502040204020203" pitchFamily="34" charset="0"/>
              </a:rPr>
              <a:t>3. Rijk </a:t>
            </a:r>
            <a:r>
              <a:rPr lang="en-US" sz="1800" dirty="0" err="1">
                <a:latin typeface="Buenos Aires"/>
                <a:cs typeface="Segoe UI" panose="020B0502040204020203" pitchFamily="34" charset="0"/>
              </a:rPr>
              <a:t>bespreekt</a:t>
            </a:r>
            <a:r>
              <a:rPr lang="en-US" sz="1800" dirty="0">
                <a:latin typeface="Buenos Aires"/>
                <a:cs typeface="Segoe UI" panose="020B0502040204020203" pitchFamily="34" charset="0"/>
              </a:rPr>
              <a:t> w</a:t>
            </a:r>
            <a:r>
              <a:rPr lang="nl-NL" sz="1800" dirty="0">
                <a:latin typeface="Buenos Aires"/>
                <a:cs typeface="Segoe UI" panose="020B0502040204020203" pitchFamily="34" charset="0"/>
              </a:rPr>
              <a:t>ettelijke veranderingen tweetalige opvang vooraf met de Provincie;</a:t>
            </a:r>
          </a:p>
          <a:p>
            <a:pPr marL="0" indent="0">
              <a:lnSpc>
                <a:spcPct val="100000"/>
              </a:lnSpc>
              <a:spcBef>
                <a:spcPts val="0"/>
              </a:spcBef>
              <a:buNone/>
            </a:pPr>
            <a:r>
              <a:rPr lang="en-US" sz="1800" dirty="0">
                <a:latin typeface="Buenos Aires"/>
                <a:cs typeface="Segoe UI" panose="020B0502040204020203" pitchFamily="34" charset="0"/>
              </a:rPr>
              <a:t>4. Van GGD en </a:t>
            </a:r>
            <a:r>
              <a:rPr lang="en-US" sz="1800" dirty="0" err="1">
                <a:latin typeface="Buenos Aires"/>
                <a:cs typeface="Segoe UI" panose="020B0502040204020203" pitchFamily="34" charset="0"/>
              </a:rPr>
              <a:t>onderwijsinspectie</a:t>
            </a:r>
            <a:r>
              <a:rPr lang="en-US" sz="1800" dirty="0">
                <a:latin typeface="Buenos Aires"/>
                <a:cs typeface="Segoe UI" panose="020B0502040204020203" pitchFamily="34" charset="0"/>
              </a:rPr>
              <a:t> </a:t>
            </a:r>
            <a:r>
              <a:rPr lang="en-US" sz="1800" dirty="0" err="1">
                <a:latin typeface="Buenos Aires"/>
                <a:cs typeface="Segoe UI" panose="020B0502040204020203" pitchFamily="34" charset="0"/>
              </a:rPr>
              <a:t>wordt</a:t>
            </a:r>
            <a:r>
              <a:rPr lang="en-US" sz="1800" dirty="0">
                <a:latin typeface="Buenos Aires"/>
                <a:cs typeface="Segoe UI" panose="020B0502040204020203" pitchFamily="34" charset="0"/>
              </a:rPr>
              <a:t> </a:t>
            </a:r>
            <a:r>
              <a:rPr lang="en-US" sz="1800" dirty="0" err="1">
                <a:latin typeface="Buenos Aires"/>
                <a:cs typeface="Segoe UI" panose="020B0502040204020203" pitchFamily="34" charset="0"/>
              </a:rPr>
              <a:t>positieve</a:t>
            </a:r>
            <a:r>
              <a:rPr lang="en-US" sz="1800" dirty="0">
                <a:latin typeface="Buenos Aires"/>
                <a:cs typeface="Segoe UI" panose="020B0502040204020203" pitchFamily="34" charset="0"/>
              </a:rPr>
              <a:t> en </a:t>
            </a:r>
            <a:r>
              <a:rPr lang="en-US" sz="1800" dirty="0" err="1">
                <a:latin typeface="Buenos Aires"/>
                <a:cs typeface="Segoe UI" panose="020B0502040204020203" pitchFamily="34" charset="0"/>
              </a:rPr>
              <a:t>stimulerende</a:t>
            </a:r>
            <a:r>
              <a:rPr lang="en-US" sz="1800" dirty="0">
                <a:latin typeface="Buenos Aires"/>
                <a:cs typeface="Segoe UI" panose="020B0502040204020203" pitchFamily="34" charset="0"/>
              </a:rPr>
              <a:t> </a:t>
            </a:r>
            <a:r>
              <a:rPr lang="en-US" sz="1800" dirty="0" err="1">
                <a:latin typeface="Buenos Aires"/>
                <a:cs typeface="Segoe UI" panose="020B0502040204020203" pitchFamily="34" charset="0"/>
              </a:rPr>
              <a:t>houding</a:t>
            </a:r>
            <a:r>
              <a:rPr lang="en-US" sz="1800" dirty="0">
                <a:latin typeface="Buenos Aires"/>
                <a:cs typeface="Segoe UI" panose="020B0502040204020203" pitchFamily="34" charset="0"/>
              </a:rPr>
              <a:t> </a:t>
            </a:r>
            <a:r>
              <a:rPr lang="en-US" sz="1800" dirty="0" err="1">
                <a:latin typeface="Buenos Aires"/>
                <a:cs typeface="Segoe UI" panose="020B0502040204020203" pitchFamily="34" charset="0"/>
              </a:rPr>
              <a:t>verwacht</a:t>
            </a:r>
            <a:r>
              <a:rPr lang="en-US" sz="1800" dirty="0">
                <a:latin typeface="Buenos Aires"/>
                <a:cs typeface="Segoe UI" panose="020B0502040204020203" pitchFamily="34" charset="0"/>
              </a:rPr>
              <a:t> tov </a:t>
            </a:r>
            <a:r>
              <a:rPr lang="en-US" sz="1800" dirty="0" err="1">
                <a:latin typeface="Buenos Aires"/>
                <a:cs typeface="Segoe UI" panose="020B0502040204020203" pitchFamily="34" charset="0"/>
              </a:rPr>
              <a:t>Frysk</a:t>
            </a:r>
            <a:r>
              <a:rPr lang="en-US" sz="1800" dirty="0">
                <a:latin typeface="Buenos Aires"/>
                <a:cs typeface="Segoe UI" panose="020B0502040204020203" pitchFamily="34" charset="0"/>
              </a:rPr>
              <a:t> en </a:t>
            </a:r>
            <a:r>
              <a:rPr lang="en-US" sz="1800" dirty="0" err="1">
                <a:latin typeface="Buenos Aires"/>
                <a:cs typeface="Segoe UI" panose="020B0502040204020203" pitchFamily="34" charset="0"/>
              </a:rPr>
              <a:t>meertaligheid</a:t>
            </a:r>
            <a:r>
              <a:rPr lang="en-US" sz="1800" dirty="0">
                <a:latin typeface="Buenos Aires"/>
                <a:cs typeface="Segoe UI" panose="020B0502040204020203" pitchFamily="34" charset="0"/>
              </a:rPr>
              <a:t>.</a:t>
            </a:r>
          </a:p>
          <a:p>
            <a:pPr marL="0" indent="0">
              <a:lnSpc>
                <a:spcPct val="100000"/>
              </a:lnSpc>
              <a:spcBef>
                <a:spcPts val="0"/>
              </a:spcBef>
              <a:buNone/>
            </a:pPr>
            <a:endParaRPr lang="en-US" sz="1600" dirty="0">
              <a:latin typeface="Buenos Aires"/>
              <a:cs typeface="Segoe UI" panose="020B0502040204020203" pitchFamily="34" charset="0"/>
            </a:endParaRPr>
          </a:p>
        </p:txBody>
      </p:sp>
      <p:pic>
        <p:nvPicPr>
          <p:cNvPr id="2" name="Afbeelding 1" descr="Afbeelding met tekst, schermopname, ontwerp&#10;&#10;Automatisch gegenereerde beschrijving">
            <a:extLst>
              <a:ext uri="{FF2B5EF4-FFF2-40B4-BE49-F238E27FC236}">
                <a16:creationId xmlns:a16="http://schemas.microsoft.com/office/drawing/2014/main" id="{8C713FB1-249E-FD97-3B66-BF5C96580E14}"/>
              </a:ext>
            </a:extLst>
          </p:cNvPr>
          <p:cNvPicPr>
            <a:picLocks noChangeAspect="1"/>
          </p:cNvPicPr>
          <p:nvPr/>
        </p:nvPicPr>
        <p:blipFill>
          <a:blip r:embed="rId3"/>
          <a:stretch>
            <a:fillRect/>
          </a:stretch>
        </p:blipFill>
        <p:spPr>
          <a:xfrm>
            <a:off x="9004173" y="128025"/>
            <a:ext cx="1600717" cy="728076"/>
          </a:xfrm>
          <a:prstGeom prst="rect">
            <a:avLst/>
          </a:prstGeom>
        </p:spPr>
      </p:pic>
      <p:pic>
        <p:nvPicPr>
          <p:cNvPr id="5" name="Afbeelding 4" descr="Afbeelding met tekst, Lettertype, schermopname, rood&#10;&#10;Automatisch gegenereerde beschrijving">
            <a:extLst>
              <a:ext uri="{FF2B5EF4-FFF2-40B4-BE49-F238E27FC236}">
                <a16:creationId xmlns:a16="http://schemas.microsoft.com/office/drawing/2014/main" id="{C6D1CA7E-EB3D-C3DF-8875-91E624E35BBF}"/>
              </a:ext>
            </a:extLst>
          </p:cNvPr>
          <p:cNvPicPr>
            <a:picLocks noChangeAspect="1"/>
          </p:cNvPicPr>
          <p:nvPr/>
        </p:nvPicPr>
        <p:blipFill>
          <a:blip r:embed="rId4"/>
          <a:stretch>
            <a:fillRect/>
          </a:stretch>
        </p:blipFill>
        <p:spPr>
          <a:xfrm>
            <a:off x="7358513" y="265975"/>
            <a:ext cx="1507253" cy="452176"/>
          </a:xfrm>
          <a:prstGeom prst="rect">
            <a:avLst/>
          </a:prstGeom>
        </p:spPr>
      </p:pic>
    </p:spTree>
    <p:extLst>
      <p:ext uri="{BB962C8B-B14F-4D97-AF65-F5344CB8AC3E}">
        <p14:creationId xmlns:p14="http://schemas.microsoft.com/office/powerpoint/2010/main" val="8816813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AA1712E4-A785-BDBE-BB29-ED8441062E96}"/>
              </a:ext>
            </a:extLst>
          </p:cNvPr>
          <p:cNvSpPr>
            <a:spLocks noGrp="1" noRot="1" noMove="1" noResize="1" noEditPoints="1" noAdjustHandles="1" noChangeArrowheads="1" noChangeShapeType="1"/>
          </p:cNvSpPr>
          <p:nvPr/>
        </p:nvSpPr>
        <p:spPr>
          <a:xfrm>
            <a:off x="746150" y="0"/>
            <a:ext cx="11445850" cy="6858000"/>
          </a:xfrm>
          <a:prstGeom prst="rect">
            <a:avLst/>
          </a:prstGeom>
          <a:solidFill>
            <a:srgbClr val="E30613">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itel 1">
            <a:extLst>
              <a:ext uri="{FF2B5EF4-FFF2-40B4-BE49-F238E27FC236}">
                <a16:creationId xmlns:a16="http://schemas.microsoft.com/office/drawing/2014/main" id="{AA50C1FF-C321-422F-BAD7-C3EAB384C2A4}"/>
              </a:ext>
            </a:extLst>
          </p:cNvPr>
          <p:cNvSpPr txBox="1"/>
          <p:nvPr/>
        </p:nvSpPr>
        <p:spPr>
          <a:xfrm>
            <a:off x="7189366" y="6275294"/>
            <a:ext cx="6566210" cy="47271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2400" b="1" dirty="0" err="1">
                <a:solidFill>
                  <a:schemeClr val="bg1"/>
                </a:solidFill>
                <a:latin typeface="Buenos Aires SemBd" pitchFamily="2" charset="77"/>
              </a:rPr>
              <a:t>zodet</a:t>
            </a:r>
            <a:r>
              <a:rPr lang="nl-NL" sz="2400" b="1" dirty="0">
                <a:solidFill>
                  <a:schemeClr val="bg1"/>
                </a:solidFill>
                <a:latin typeface="Buenos Aires SemBd" pitchFamily="2" charset="77"/>
              </a:rPr>
              <a:t> veer ós </a:t>
            </a:r>
            <a:r>
              <a:rPr lang="nl-NL" sz="2400" b="1" dirty="0" err="1">
                <a:solidFill>
                  <a:schemeClr val="bg1"/>
                </a:solidFill>
                <a:latin typeface="Buenos Aires SemBd" pitchFamily="2" charset="77"/>
              </a:rPr>
              <a:t>versjtaon</a:t>
            </a:r>
            <a:endParaRPr lang="nl-NL" sz="2400" b="1" dirty="0">
              <a:solidFill>
                <a:schemeClr val="bg1"/>
              </a:solidFill>
              <a:latin typeface="Buenos Aires SemBd" pitchFamily="2" charset="77"/>
            </a:endParaRPr>
          </a:p>
        </p:txBody>
      </p:sp>
      <p:pic>
        <p:nvPicPr>
          <p:cNvPr id="8" name="Tijdelijke aanduiding voor inhoud 7">
            <a:extLst>
              <a:ext uri="{FF2B5EF4-FFF2-40B4-BE49-F238E27FC236}">
                <a16:creationId xmlns:a16="http://schemas.microsoft.com/office/drawing/2014/main" id="{CC9D8ADD-87EF-0B74-07EC-7499E800C7AE}"/>
              </a:ext>
            </a:extLst>
          </p:cNvPr>
          <p:cNvPicPr>
            <a:picLocks noGrp="1" noChangeAspect="1"/>
          </p:cNvPicPr>
          <p:nvPr>
            <p:ph idx="1"/>
          </p:nvPr>
        </p:nvPicPr>
        <p:blipFill>
          <a:blip r:embed="rId2"/>
          <a:srcRect/>
          <a:stretch/>
        </p:blipFill>
        <p:spPr>
          <a:xfrm>
            <a:off x="10796546" y="78645"/>
            <a:ext cx="1114508" cy="870469"/>
          </a:xfrm>
        </p:spPr>
      </p:pic>
      <p:sp>
        <p:nvSpPr>
          <p:cNvPr id="24" name="Tijdelijke aanduiding voor inhoud 2">
            <a:extLst>
              <a:ext uri="{FF2B5EF4-FFF2-40B4-BE49-F238E27FC236}">
                <a16:creationId xmlns:a16="http://schemas.microsoft.com/office/drawing/2014/main" id="{F7FA4251-4378-DF82-9881-71670FD42C3C}"/>
              </a:ext>
            </a:extLst>
          </p:cNvPr>
          <p:cNvSpPr txBox="1">
            <a:spLocks/>
          </p:cNvSpPr>
          <p:nvPr/>
        </p:nvSpPr>
        <p:spPr>
          <a:xfrm>
            <a:off x="1763753" y="2481095"/>
            <a:ext cx="9130988" cy="3794199"/>
          </a:xfrm>
          <a:prstGeom prst="rect">
            <a:avLst/>
          </a:prstGeom>
        </p:spPr>
        <p:txBody>
          <a:bodyPr vert="horz" lIns="91440" tIns="45720" rIns="91440" bIns="45720" numCol="1" spcCol="36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endParaRPr lang="en-US" sz="1800" b="1" dirty="0">
              <a:latin typeface="Buenos Aires"/>
              <a:cs typeface="Segoe UI" panose="020B0502040204020203" pitchFamily="34" charset="0"/>
            </a:endParaRPr>
          </a:p>
          <a:p>
            <a:pPr marL="0" indent="0">
              <a:lnSpc>
                <a:spcPct val="100000"/>
              </a:lnSpc>
              <a:spcBef>
                <a:spcPts val="0"/>
              </a:spcBef>
              <a:buNone/>
            </a:pPr>
            <a:r>
              <a:rPr lang="en-US" sz="1800" b="1" dirty="0">
                <a:latin typeface="Buenos Aires"/>
                <a:cs typeface="Segoe UI" panose="020B0502040204020203" pitchFamily="34" charset="0"/>
              </a:rPr>
              <a:t>Rol </a:t>
            </a:r>
            <a:r>
              <a:rPr lang="en-US" sz="1800" b="1" dirty="0" err="1">
                <a:latin typeface="Buenos Aires"/>
                <a:cs typeface="Segoe UI" panose="020B0502040204020203" pitchFamily="34" charset="0"/>
              </a:rPr>
              <a:t>provinsje</a:t>
            </a:r>
            <a:r>
              <a:rPr lang="en-US" sz="1800" b="1" dirty="0">
                <a:latin typeface="Buenos Aires"/>
                <a:cs typeface="Segoe UI" panose="020B0502040204020203" pitchFamily="34" charset="0"/>
              </a:rPr>
              <a:t> </a:t>
            </a:r>
            <a:r>
              <a:rPr lang="en-US" sz="1800" b="1" dirty="0" err="1">
                <a:latin typeface="Buenos Aires"/>
                <a:cs typeface="Segoe UI" panose="020B0502040204020203" pitchFamily="34" charset="0"/>
              </a:rPr>
              <a:t>Fryslân</a:t>
            </a:r>
            <a:r>
              <a:rPr lang="en-US" sz="1800" b="1" dirty="0">
                <a:latin typeface="Buenos Aires"/>
                <a:cs typeface="Segoe UI" panose="020B0502040204020203" pitchFamily="34" charset="0"/>
              </a:rPr>
              <a:t>:</a:t>
            </a:r>
          </a:p>
          <a:p>
            <a:pPr marL="0" indent="0">
              <a:lnSpc>
                <a:spcPct val="100000"/>
              </a:lnSpc>
              <a:spcBef>
                <a:spcPts val="0"/>
              </a:spcBef>
              <a:buNone/>
            </a:pPr>
            <a:endParaRPr lang="en-US" sz="1800" dirty="0">
              <a:latin typeface="Buenos Aires"/>
              <a:cs typeface="Segoe UI" panose="020B0502040204020203" pitchFamily="34" charset="0"/>
            </a:endParaRPr>
          </a:p>
          <a:p>
            <a:pPr marL="0" indent="0">
              <a:lnSpc>
                <a:spcPct val="100000"/>
              </a:lnSpc>
              <a:spcBef>
                <a:spcPts val="0"/>
              </a:spcBef>
              <a:buNone/>
            </a:pPr>
            <a:r>
              <a:rPr lang="en-US" sz="1800" dirty="0">
                <a:latin typeface="Buenos Aires"/>
                <a:cs typeface="Segoe UI" panose="020B0502040204020203" pitchFamily="34" charset="0"/>
              </a:rPr>
              <a:t>1. </a:t>
            </a:r>
            <a:r>
              <a:rPr lang="en-US" sz="1800" dirty="0" err="1">
                <a:latin typeface="Buenos Aires"/>
                <a:cs typeface="Segoe UI" panose="020B0502040204020203" pitchFamily="34" charset="0"/>
              </a:rPr>
              <a:t>Geen</a:t>
            </a:r>
            <a:r>
              <a:rPr lang="en-US" sz="1800" dirty="0">
                <a:latin typeface="Buenos Aires"/>
                <a:cs typeface="Segoe UI" panose="020B0502040204020203" pitchFamily="34" charset="0"/>
              </a:rPr>
              <a:t> </a:t>
            </a:r>
            <a:r>
              <a:rPr lang="en-US" sz="1800" dirty="0" err="1">
                <a:latin typeface="Buenos Aires"/>
                <a:cs typeface="Segoe UI" panose="020B0502040204020203" pitchFamily="34" charset="0"/>
              </a:rPr>
              <a:t>directe</a:t>
            </a:r>
            <a:r>
              <a:rPr lang="en-US" sz="1800" dirty="0">
                <a:latin typeface="Buenos Aires"/>
                <a:cs typeface="Segoe UI" panose="020B0502040204020203" pitchFamily="34" charset="0"/>
              </a:rPr>
              <a:t> </a:t>
            </a:r>
            <a:r>
              <a:rPr lang="en-US" sz="1800" dirty="0" err="1">
                <a:latin typeface="Buenos Aires"/>
                <a:cs typeface="Segoe UI" panose="020B0502040204020203" pitchFamily="34" charset="0"/>
              </a:rPr>
              <a:t>bevoegdheden</a:t>
            </a:r>
            <a:r>
              <a:rPr lang="en-US" sz="1800" dirty="0">
                <a:latin typeface="Buenos Aires"/>
                <a:cs typeface="Segoe UI" panose="020B0502040204020203" pitchFamily="34" charset="0"/>
              </a:rPr>
              <a:t> </a:t>
            </a:r>
            <a:r>
              <a:rPr lang="en-US" sz="1800" dirty="0" err="1">
                <a:latin typeface="Buenos Aires"/>
                <a:cs typeface="Segoe UI" panose="020B0502040204020203" pitchFamily="34" charset="0"/>
              </a:rPr>
              <a:t>kinderopvang</a:t>
            </a:r>
            <a:r>
              <a:rPr lang="en-US" sz="1800" dirty="0">
                <a:latin typeface="Buenos Aires"/>
                <a:cs typeface="Segoe UI" panose="020B0502040204020203" pitchFamily="34" charset="0"/>
              </a:rPr>
              <a:t>, </a:t>
            </a:r>
            <a:r>
              <a:rPr lang="en-US" sz="1800" dirty="0" err="1">
                <a:latin typeface="Buenos Aires"/>
                <a:cs typeface="Segoe UI" panose="020B0502040204020203" pitchFamily="34" charset="0"/>
              </a:rPr>
              <a:t>wel</a:t>
            </a:r>
            <a:r>
              <a:rPr lang="en-US" sz="1800" dirty="0">
                <a:latin typeface="Buenos Aires"/>
                <a:cs typeface="Segoe UI" panose="020B0502040204020203" pitchFamily="34" charset="0"/>
              </a:rPr>
              <a:t> '</a:t>
            </a:r>
            <a:r>
              <a:rPr lang="en-US" sz="1800" dirty="0" err="1">
                <a:latin typeface="Buenos Aires"/>
                <a:cs typeface="Segoe UI" panose="020B0502040204020203" pitchFamily="34" charset="0"/>
              </a:rPr>
              <a:t>Taalskipper</a:t>
            </a:r>
            <a:r>
              <a:rPr lang="en-US" sz="1800" dirty="0">
                <a:latin typeface="Buenos Aires"/>
                <a:cs typeface="Segoe UI" panose="020B0502040204020203" pitchFamily="34" charset="0"/>
              </a:rPr>
              <a:t>' (</a:t>
            </a:r>
            <a:r>
              <a:rPr lang="en-US" sz="1800" dirty="0" err="1">
                <a:latin typeface="Buenos Aires"/>
                <a:cs typeface="Segoe UI" panose="020B0502040204020203" pitchFamily="34" charset="0"/>
              </a:rPr>
              <a:t>actieve</a:t>
            </a:r>
            <a:r>
              <a:rPr lang="en-US" sz="1800" dirty="0">
                <a:latin typeface="Buenos Aires"/>
                <a:cs typeface="Segoe UI" panose="020B0502040204020203" pitchFamily="34" charset="0"/>
              </a:rPr>
              <a:t> en </a:t>
            </a:r>
            <a:r>
              <a:rPr lang="en-US" sz="1800" dirty="0" err="1">
                <a:latin typeface="Buenos Aires"/>
                <a:cs typeface="Segoe UI" panose="020B0502040204020203" pitchFamily="34" charset="0"/>
              </a:rPr>
              <a:t>structurele</a:t>
            </a:r>
            <a:r>
              <a:rPr lang="en-US" sz="1800" dirty="0">
                <a:latin typeface="Buenos Aires"/>
                <a:cs typeface="Segoe UI" panose="020B0502040204020203" pitchFamily="34" charset="0"/>
              </a:rPr>
              <a:t> </a:t>
            </a:r>
            <a:r>
              <a:rPr lang="en-US" sz="1800" dirty="0" err="1">
                <a:latin typeface="Buenos Aires"/>
                <a:cs typeface="Segoe UI" panose="020B0502040204020203" pitchFamily="34" charset="0"/>
              </a:rPr>
              <a:t>sturing</a:t>
            </a:r>
            <a:r>
              <a:rPr lang="en-US" sz="1800" dirty="0">
                <a:latin typeface="Buenos Aires"/>
                <a:cs typeface="Segoe UI" panose="020B0502040204020203" pitchFamily="34" charset="0"/>
              </a:rPr>
              <a:t> </a:t>
            </a:r>
            <a:r>
              <a:rPr lang="en-US" sz="1800" dirty="0" err="1">
                <a:latin typeface="Buenos Aires"/>
                <a:cs typeface="Segoe UI" panose="020B0502040204020203" pitchFamily="34" charset="0"/>
              </a:rPr>
              <a:t>Frysk</a:t>
            </a:r>
            <a:r>
              <a:rPr lang="en-US" sz="1800" dirty="0">
                <a:latin typeface="Buenos Aires"/>
                <a:cs typeface="Segoe UI" panose="020B0502040204020203" pitchFamily="34" charset="0"/>
              </a:rPr>
              <a:t> </a:t>
            </a:r>
            <a:r>
              <a:rPr lang="en-US" sz="1800" dirty="0" err="1">
                <a:latin typeface="Buenos Aires"/>
                <a:cs typeface="Segoe UI" panose="020B0502040204020203" pitchFamily="34" charset="0"/>
              </a:rPr>
              <a:t>taalbeleid</a:t>
            </a:r>
            <a:r>
              <a:rPr lang="en-US" sz="1800" dirty="0">
                <a:latin typeface="Buenos Aires"/>
                <a:cs typeface="Segoe UI" panose="020B0502040204020203" pitchFamily="34" charset="0"/>
              </a:rPr>
              <a:t>);</a:t>
            </a:r>
          </a:p>
          <a:p>
            <a:pPr marL="0" indent="0">
              <a:lnSpc>
                <a:spcPct val="100000"/>
              </a:lnSpc>
              <a:spcBef>
                <a:spcPts val="0"/>
              </a:spcBef>
              <a:buNone/>
            </a:pPr>
            <a:r>
              <a:rPr lang="en-US" sz="1800" dirty="0">
                <a:latin typeface="Buenos Aires"/>
                <a:cs typeface="Segoe UI" panose="020B0502040204020203" pitchFamily="34" charset="0"/>
              </a:rPr>
              <a:t>2. </a:t>
            </a:r>
            <a:r>
              <a:rPr lang="en-US" sz="1800" dirty="0" err="1">
                <a:latin typeface="Buenos Aires"/>
                <a:cs typeface="Segoe UI" panose="020B0502040204020203" pitchFamily="34" charset="0"/>
              </a:rPr>
              <a:t>Taalplan</a:t>
            </a:r>
            <a:r>
              <a:rPr lang="en-US" sz="1800" dirty="0">
                <a:latin typeface="Buenos Aires"/>
                <a:cs typeface="Segoe UI" panose="020B0502040204020203" pitchFamily="34" charset="0"/>
              </a:rPr>
              <a:t> </a:t>
            </a:r>
            <a:r>
              <a:rPr lang="en-US" sz="1800" dirty="0" err="1">
                <a:latin typeface="Buenos Aires"/>
                <a:cs typeface="Segoe UI" panose="020B0502040204020203" pitchFamily="34" charset="0"/>
              </a:rPr>
              <a:t>Frysk</a:t>
            </a:r>
            <a:r>
              <a:rPr lang="en-US" sz="1800" dirty="0">
                <a:latin typeface="Buenos Aires"/>
                <a:cs typeface="Segoe UI" panose="020B0502040204020203" pitchFamily="34" charset="0"/>
              </a:rPr>
              <a:t> 2030: "de </a:t>
            </a:r>
            <a:r>
              <a:rPr lang="en-US" sz="1800" dirty="0" err="1">
                <a:latin typeface="Buenos Aires"/>
                <a:cs typeface="Segoe UI" panose="020B0502040204020203" pitchFamily="34" charset="0"/>
              </a:rPr>
              <a:t>provinsje</a:t>
            </a:r>
            <a:r>
              <a:rPr lang="en-US" sz="1800" dirty="0">
                <a:latin typeface="Buenos Aires"/>
                <a:cs typeface="Segoe UI" panose="020B0502040204020203" pitchFamily="34" charset="0"/>
              </a:rPr>
              <a:t> </a:t>
            </a:r>
            <a:r>
              <a:rPr lang="en-US" sz="1800" dirty="0" err="1">
                <a:latin typeface="Buenos Aires"/>
                <a:cs typeface="Segoe UI" panose="020B0502040204020203" pitchFamily="34" charset="0"/>
              </a:rPr>
              <a:t>Fryslân</a:t>
            </a:r>
            <a:r>
              <a:rPr lang="en-US" sz="1800" dirty="0">
                <a:latin typeface="Buenos Aires"/>
                <a:cs typeface="Segoe UI" panose="020B0502040204020203" pitchFamily="34" charset="0"/>
              </a:rPr>
              <a:t> de </a:t>
            </a:r>
            <a:r>
              <a:rPr lang="en-US" sz="1800" dirty="0" err="1">
                <a:latin typeface="Buenos Aires"/>
                <a:cs typeface="Segoe UI" panose="020B0502040204020203" pitchFamily="34" charset="0"/>
              </a:rPr>
              <a:t>posysje</a:t>
            </a:r>
            <a:r>
              <a:rPr lang="en-US" sz="1800" dirty="0">
                <a:latin typeface="Buenos Aires"/>
                <a:cs typeface="Segoe UI" panose="020B0502040204020203" pitchFamily="34" charset="0"/>
              </a:rPr>
              <a:t> fan it </a:t>
            </a:r>
            <a:r>
              <a:rPr lang="en-US" sz="1800" dirty="0" err="1">
                <a:latin typeface="Buenos Aires"/>
                <a:cs typeface="Segoe UI" panose="020B0502040204020203" pitchFamily="34" charset="0"/>
              </a:rPr>
              <a:t>Frysk</a:t>
            </a:r>
            <a:r>
              <a:rPr lang="en-US" sz="1800" dirty="0">
                <a:latin typeface="Buenos Aires"/>
                <a:cs typeface="Segoe UI" panose="020B0502040204020203" pitchFamily="34" charset="0"/>
              </a:rPr>
              <a:t> </a:t>
            </a:r>
            <a:r>
              <a:rPr lang="en-US" sz="1800" dirty="0" err="1">
                <a:latin typeface="Buenos Aires"/>
                <a:cs typeface="Segoe UI" panose="020B0502040204020203" pitchFamily="34" charset="0"/>
              </a:rPr>
              <a:t>yn</a:t>
            </a:r>
            <a:r>
              <a:rPr lang="en-US" sz="1800" dirty="0">
                <a:latin typeface="Buenos Aires"/>
                <a:cs typeface="Segoe UI" panose="020B0502040204020203" pitchFamily="34" charset="0"/>
              </a:rPr>
              <a:t> alle </a:t>
            </a:r>
            <a:r>
              <a:rPr lang="en-US" sz="1800" dirty="0" err="1">
                <a:latin typeface="Buenos Aires"/>
                <a:cs typeface="Segoe UI" panose="020B0502040204020203" pitchFamily="34" charset="0"/>
              </a:rPr>
              <a:t>ûnderwiissektoaren</a:t>
            </a:r>
            <a:r>
              <a:rPr lang="en-US" sz="1800" dirty="0">
                <a:latin typeface="Buenos Aires"/>
                <a:cs typeface="Segoe UI" panose="020B0502040204020203" pitchFamily="34" charset="0"/>
              </a:rPr>
              <a:t> </a:t>
            </a:r>
            <a:r>
              <a:rPr lang="en-US" sz="1800" dirty="0" err="1">
                <a:latin typeface="Buenos Aires"/>
                <a:cs typeface="Segoe UI" panose="020B0502040204020203" pitchFamily="34" charset="0"/>
              </a:rPr>
              <a:t>mei</a:t>
            </a:r>
            <a:r>
              <a:rPr lang="en-US" sz="1800" dirty="0">
                <a:latin typeface="Buenos Aires"/>
                <a:cs typeface="Segoe UI" panose="020B0502040204020203" pitchFamily="34" charset="0"/>
              </a:rPr>
              <a:t> </a:t>
            </a:r>
            <a:r>
              <a:rPr lang="en-US" sz="1800" dirty="0" err="1">
                <a:latin typeface="Buenos Aires"/>
                <a:cs typeface="Segoe UI" panose="020B0502040204020203" pitchFamily="34" charset="0"/>
              </a:rPr>
              <a:t>fuortsterkje</a:t>
            </a:r>
            <a:r>
              <a:rPr lang="en-US" sz="1800" dirty="0">
                <a:latin typeface="Buenos Aires"/>
                <a:cs typeface="Segoe UI" panose="020B0502040204020203" pitchFamily="34" charset="0"/>
              </a:rPr>
              <a:t> </a:t>
            </a:r>
            <a:r>
              <a:rPr lang="en-US" sz="1800" dirty="0" err="1">
                <a:latin typeface="Buenos Aires"/>
                <a:cs typeface="Segoe UI" panose="020B0502040204020203" pitchFamily="34" charset="0"/>
              </a:rPr>
              <a:t>wol</a:t>
            </a:r>
            <a:r>
              <a:rPr lang="nl-NL" sz="1800" dirty="0">
                <a:latin typeface="Buenos Aires"/>
                <a:cs typeface="Segoe UI" panose="020B0502040204020203" pitchFamily="34" charset="0"/>
              </a:rPr>
              <a:t>“;</a:t>
            </a:r>
            <a:endParaRPr lang="en-US" sz="1800" dirty="0">
              <a:latin typeface="Buenos Aires"/>
              <a:cs typeface="Segoe UI" panose="020B0502040204020203" pitchFamily="34" charset="0"/>
            </a:endParaRPr>
          </a:p>
          <a:p>
            <a:pPr marL="0" indent="0">
              <a:lnSpc>
                <a:spcPct val="100000"/>
              </a:lnSpc>
              <a:spcBef>
                <a:spcPts val="0"/>
              </a:spcBef>
              <a:buNone/>
            </a:pPr>
            <a:r>
              <a:rPr lang="nl-NL" sz="1800" dirty="0">
                <a:latin typeface="Buenos Aires"/>
                <a:cs typeface="Segoe UI" panose="020B0502040204020203" pitchFamily="34" charset="0"/>
              </a:rPr>
              <a:t>3. Subsidieregeling voor (na)scholing, les- en leesmateriaal en extra inzet leerkrachten;</a:t>
            </a:r>
          </a:p>
          <a:p>
            <a:pPr marL="0" indent="0">
              <a:lnSpc>
                <a:spcPct val="100000"/>
              </a:lnSpc>
              <a:spcBef>
                <a:spcPts val="0"/>
              </a:spcBef>
              <a:buNone/>
            </a:pPr>
            <a:r>
              <a:rPr lang="en-US" sz="1800" dirty="0">
                <a:latin typeface="Buenos Aires"/>
                <a:cs typeface="Segoe UI" panose="020B0502040204020203" pitchFamily="34" charset="0"/>
              </a:rPr>
              <a:t>4. </a:t>
            </a:r>
            <a:r>
              <a:rPr lang="en-US" sz="1800" dirty="0" err="1">
                <a:latin typeface="Buenos Aires"/>
                <a:cs typeface="Segoe UI" panose="020B0502040204020203" pitchFamily="34" charset="0"/>
              </a:rPr>
              <a:t>Bekostiging</a:t>
            </a:r>
            <a:r>
              <a:rPr lang="en-US" sz="1800" dirty="0">
                <a:latin typeface="Buenos Aires"/>
                <a:cs typeface="Segoe UI" panose="020B0502040204020203" pitchFamily="34" charset="0"/>
              </a:rPr>
              <a:t> SFBO </a:t>
            </a:r>
            <a:r>
              <a:rPr lang="en-US" sz="1800" dirty="0" err="1">
                <a:latin typeface="Buenos Aires"/>
                <a:cs typeface="Segoe UI" panose="020B0502040204020203" pitchFamily="34" charset="0"/>
              </a:rPr>
              <a:t>ter</a:t>
            </a:r>
            <a:r>
              <a:rPr lang="en-US" sz="1800" dirty="0">
                <a:latin typeface="Buenos Aires"/>
                <a:cs typeface="Segoe UI" panose="020B0502040204020203" pitchFamily="34" charset="0"/>
              </a:rPr>
              <a:t> </a:t>
            </a:r>
            <a:r>
              <a:rPr lang="en-US" sz="1800" dirty="0" err="1">
                <a:latin typeface="Buenos Aires"/>
                <a:cs typeface="Segoe UI" panose="020B0502040204020203" pitchFamily="34" charset="0"/>
              </a:rPr>
              <a:t>ondersteuning</a:t>
            </a:r>
            <a:r>
              <a:rPr lang="en-US" sz="1800" dirty="0">
                <a:latin typeface="Buenos Aires"/>
                <a:cs typeface="Segoe UI" panose="020B0502040204020203" pitchFamily="34" charset="0"/>
              </a:rPr>
              <a:t>, </a:t>
            </a:r>
            <a:r>
              <a:rPr lang="en-US" sz="1800" dirty="0" err="1">
                <a:latin typeface="Buenos Aires"/>
                <a:cs typeface="Segoe UI" panose="020B0502040204020203" pitchFamily="34" charset="0"/>
              </a:rPr>
              <a:t>ontwikkeling</a:t>
            </a:r>
            <a:r>
              <a:rPr lang="en-US" sz="1800" dirty="0">
                <a:latin typeface="Buenos Aires"/>
                <a:cs typeface="Segoe UI" panose="020B0502040204020203" pitchFamily="34" charset="0"/>
              </a:rPr>
              <a:t> en </a:t>
            </a:r>
            <a:r>
              <a:rPr lang="en-US" sz="1800" dirty="0" err="1">
                <a:latin typeface="Buenos Aires"/>
                <a:cs typeface="Segoe UI" panose="020B0502040204020203" pitchFamily="34" charset="0"/>
              </a:rPr>
              <a:t>uitvoering</a:t>
            </a:r>
            <a:r>
              <a:rPr lang="en-US" sz="1800" dirty="0">
                <a:latin typeface="Buenos Aires"/>
                <a:cs typeface="Segoe UI" panose="020B0502040204020203" pitchFamily="34" charset="0"/>
              </a:rPr>
              <a:t> </a:t>
            </a:r>
            <a:r>
              <a:rPr lang="en-US" sz="1800" dirty="0" err="1">
                <a:latin typeface="Buenos Aires"/>
                <a:cs typeface="Segoe UI" panose="020B0502040204020203" pitchFamily="34" charset="0"/>
              </a:rPr>
              <a:t>Frysk</a:t>
            </a:r>
            <a:r>
              <a:rPr lang="en-US" sz="1800" dirty="0">
                <a:latin typeface="Buenos Aires"/>
                <a:cs typeface="Segoe UI" panose="020B0502040204020203" pitchFamily="34" charset="0"/>
              </a:rPr>
              <a:t> </a:t>
            </a:r>
            <a:r>
              <a:rPr lang="en-US" sz="1800" dirty="0" err="1">
                <a:latin typeface="Buenos Aires"/>
                <a:cs typeface="Segoe UI" panose="020B0502040204020203" pitchFamily="34" charset="0"/>
              </a:rPr>
              <a:t>taalbeleid</a:t>
            </a:r>
            <a:r>
              <a:rPr lang="en-US" sz="1800" dirty="0">
                <a:latin typeface="Buenos Aires"/>
                <a:cs typeface="Segoe UI" panose="020B0502040204020203" pitchFamily="34" charset="0"/>
              </a:rPr>
              <a:t>, </a:t>
            </a:r>
            <a:r>
              <a:rPr lang="en-US" sz="1800" dirty="0" err="1">
                <a:latin typeface="Buenos Aires"/>
                <a:cs typeface="Segoe UI" panose="020B0502040204020203" pitchFamily="34" charset="0"/>
              </a:rPr>
              <a:t>visitatie</a:t>
            </a:r>
            <a:r>
              <a:rPr lang="en-US" sz="1800" dirty="0">
                <a:latin typeface="Buenos Aires"/>
                <a:cs typeface="Segoe UI" panose="020B0502040204020203" pitchFamily="34" charset="0"/>
              </a:rPr>
              <a:t> en </a:t>
            </a:r>
            <a:r>
              <a:rPr lang="en-US" sz="1800" dirty="0" err="1">
                <a:latin typeface="Buenos Aires"/>
                <a:cs typeface="Segoe UI" panose="020B0502040204020203" pitchFamily="34" charset="0"/>
              </a:rPr>
              <a:t>certificering</a:t>
            </a:r>
            <a:r>
              <a:rPr lang="en-US" sz="1800" dirty="0">
                <a:latin typeface="Buenos Aires"/>
                <a:cs typeface="Segoe UI" panose="020B0502040204020203" pitchFamily="34" charset="0"/>
              </a:rPr>
              <a:t> </a:t>
            </a:r>
            <a:r>
              <a:rPr lang="en-US" sz="1800" dirty="0" err="1">
                <a:latin typeface="Buenos Aires"/>
                <a:cs typeface="Segoe UI" panose="020B0502040204020203" pitchFamily="34" charset="0"/>
              </a:rPr>
              <a:t>kinderopvang</a:t>
            </a:r>
            <a:r>
              <a:rPr lang="en-US" sz="1800" dirty="0">
                <a:latin typeface="Buenos Aires"/>
                <a:cs typeface="Segoe UI" panose="020B0502040204020203" pitchFamily="34" charset="0"/>
              </a:rPr>
              <a:t>;</a:t>
            </a:r>
          </a:p>
          <a:p>
            <a:pPr marL="0" indent="0">
              <a:lnSpc>
                <a:spcPct val="100000"/>
              </a:lnSpc>
              <a:spcBef>
                <a:spcPts val="0"/>
              </a:spcBef>
              <a:buNone/>
            </a:pPr>
            <a:r>
              <a:rPr lang="en-US" sz="1800" dirty="0">
                <a:latin typeface="Buenos Aires"/>
                <a:cs typeface="Segoe UI" panose="020B0502040204020203" pitchFamily="34" charset="0"/>
              </a:rPr>
              <a:t>5. </a:t>
            </a:r>
            <a:r>
              <a:rPr lang="de-CH" sz="1800" dirty="0">
                <a:latin typeface="Buenos Aires"/>
                <a:cs typeface="Segoe UI" panose="020B0502040204020203" pitchFamily="34" charset="0"/>
              </a:rPr>
              <a:t>S</a:t>
            </a:r>
            <a:r>
              <a:rPr lang="nl-NL" sz="1800" dirty="0" err="1">
                <a:latin typeface="Buenos Aires"/>
                <a:cs typeface="Segoe UI" panose="020B0502040204020203" pitchFamily="34" charset="0"/>
              </a:rPr>
              <a:t>timulering</a:t>
            </a:r>
            <a:r>
              <a:rPr lang="nl-NL" sz="1800" dirty="0">
                <a:latin typeface="Buenos Aires"/>
                <a:cs typeface="Segoe UI" panose="020B0502040204020203" pitchFamily="34" charset="0"/>
              </a:rPr>
              <a:t> en ondersteuning gemeenten ;</a:t>
            </a:r>
          </a:p>
          <a:p>
            <a:pPr marL="0" indent="0">
              <a:lnSpc>
                <a:spcPct val="100000"/>
              </a:lnSpc>
              <a:spcBef>
                <a:spcPts val="0"/>
              </a:spcBef>
              <a:buNone/>
            </a:pPr>
            <a:r>
              <a:rPr lang="nl-NL" sz="1800" dirty="0">
                <a:latin typeface="Buenos Aires"/>
                <a:cs typeface="Segoe UI" panose="020B0502040204020203" pitchFamily="34" charset="0"/>
              </a:rPr>
              <a:t>6. Afspraken met gemeenten om in 2026 per verordening of subsidieafspraken borging tweetalige kinderopvang.</a:t>
            </a:r>
          </a:p>
          <a:p>
            <a:pPr marL="0" indent="0">
              <a:lnSpc>
                <a:spcPct val="100000"/>
              </a:lnSpc>
              <a:buFont typeface="Arial" panose="020B0604020202020204" pitchFamily="34" charset="0"/>
              <a:buNone/>
            </a:pPr>
            <a:endParaRPr lang="nl-NL" sz="1800" dirty="0">
              <a:solidFill>
                <a:srgbClr val="2F548D"/>
              </a:solidFill>
              <a:latin typeface="Buenos Aires Light" pitchFamily="2" charset="77"/>
            </a:endParaRPr>
          </a:p>
        </p:txBody>
      </p:sp>
      <p:sp>
        <p:nvSpPr>
          <p:cNvPr id="7" name="Titel 1">
            <a:extLst>
              <a:ext uri="{FF2B5EF4-FFF2-40B4-BE49-F238E27FC236}">
                <a16:creationId xmlns:a16="http://schemas.microsoft.com/office/drawing/2014/main" id="{72F915C7-E482-A58A-6E03-156B54CF42B8}"/>
              </a:ext>
            </a:extLst>
          </p:cNvPr>
          <p:cNvSpPr txBox="1">
            <a:spLocks/>
          </p:cNvSpPr>
          <p:nvPr/>
        </p:nvSpPr>
        <p:spPr>
          <a:xfrm>
            <a:off x="1763750" y="1283650"/>
            <a:ext cx="9130987" cy="1325563"/>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4800" b="1" dirty="0" err="1">
                <a:solidFill>
                  <a:srgbClr val="E30613"/>
                </a:solidFill>
                <a:latin typeface="Buenos Aires" pitchFamily="2" charset="77"/>
              </a:rPr>
              <a:t>Frysk</a:t>
            </a:r>
            <a:r>
              <a:rPr lang="nl-NL" sz="4800" b="1" dirty="0">
                <a:solidFill>
                  <a:srgbClr val="E30613"/>
                </a:solidFill>
                <a:latin typeface="Buenos Aires" pitchFamily="2" charset="77"/>
              </a:rPr>
              <a:t>, Handvest Deel II en III en de Wet kinderopvang</a:t>
            </a:r>
          </a:p>
        </p:txBody>
      </p:sp>
      <p:pic>
        <p:nvPicPr>
          <p:cNvPr id="2" name="Afbeelding 1" descr="Afbeelding met tekst, schermopname, ontwerp&#10;&#10;Automatisch gegenereerde beschrijving">
            <a:extLst>
              <a:ext uri="{FF2B5EF4-FFF2-40B4-BE49-F238E27FC236}">
                <a16:creationId xmlns:a16="http://schemas.microsoft.com/office/drawing/2014/main" id="{CA05E658-25E5-BE6B-5FA9-10E0BA182755}"/>
              </a:ext>
            </a:extLst>
          </p:cNvPr>
          <p:cNvPicPr>
            <a:picLocks noChangeAspect="1"/>
          </p:cNvPicPr>
          <p:nvPr/>
        </p:nvPicPr>
        <p:blipFill>
          <a:blip r:embed="rId3"/>
          <a:stretch>
            <a:fillRect/>
          </a:stretch>
        </p:blipFill>
        <p:spPr>
          <a:xfrm>
            <a:off x="9004173" y="128025"/>
            <a:ext cx="1600717" cy="728076"/>
          </a:xfrm>
          <a:prstGeom prst="rect">
            <a:avLst/>
          </a:prstGeom>
        </p:spPr>
      </p:pic>
      <p:pic>
        <p:nvPicPr>
          <p:cNvPr id="3" name="Afbeelding 2" descr="Afbeelding met tekst, Lettertype, schermopname, rood&#10;&#10;Automatisch gegenereerde beschrijving">
            <a:extLst>
              <a:ext uri="{FF2B5EF4-FFF2-40B4-BE49-F238E27FC236}">
                <a16:creationId xmlns:a16="http://schemas.microsoft.com/office/drawing/2014/main" id="{A8649A89-70BD-E486-3F33-A6E7D0948B50}"/>
              </a:ext>
            </a:extLst>
          </p:cNvPr>
          <p:cNvPicPr>
            <a:picLocks noChangeAspect="1"/>
          </p:cNvPicPr>
          <p:nvPr/>
        </p:nvPicPr>
        <p:blipFill>
          <a:blip r:embed="rId4"/>
          <a:stretch>
            <a:fillRect/>
          </a:stretch>
        </p:blipFill>
        <p:spPr>
          <a:xfrm>
            <a:off x="7358513" y="265975"/>
            <a:ext cx="1507253" cy="452176"/>
          </a:xfrm>
          <a:prstGeom prst="rect">
            <a:avLst/>
          </a:prstGeom>
        </p:spPr>
      </p:pic>
    </p:spTree>
    <p:extLst>
      <p:ext uri="{BB962C8B-B14F-4D97-AF65-F5344CB8AC3E}">
        <p14:creationId xmlns:p14="http://schemas.microsoft.com/office/powerpoint/2010/main" val="37994381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AA1712E4-A785-BDBE-BB29-ED8441062E96}"/>
              </a:ext>
            </a:extLst>
          </p:cNvPr>
          <p:cNvSpPr>
            <a:spLocks noGrp="1" noRot="1" noMove="1" noResize="1" noEditPoints="1" noAdjustHandles="1" noChangeArrowheads="1" noChangeShapeType="1"/>
          </p:cNvSpPr>
          <p:nvPr/>
        </p:nvSpPr>
        <p:spPr>
          <a:xfrm>
            <a:off x="746150" y="0"/>
            <a:ext cx="11445850" cy="6858000"/>
          </a:xfrm>
          <a:prstGeom prst="rect">
            <a:avLst/>
          </a:prstGeom>
          <a:solidFill>
            <a:srgbClr val="FEDA1F">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itel 1">
            <a:extLst>
              <a:ext uri="{FF2B5EF4-FFF2-40B4-BE49-F238E27FC236}">
                <a16:creationId xmlns:a16="http://schemas.microsoft.com/office/drawing/2014/main" id="{AA50C1FF-C321-422F-BAD7-C3EAB384C2A4}"/>
              </a:ext>
            </a:extLst>
          </p:cNvPr>
          <p:cNvSpPr txBox="1"/>
          <p:nvPr/>
        </p:nvSpPr>
        <p:spPr>
          <a:xfrm>
            <a:off x="7189366" y="6275294"/>
            <a:ext cx="6566210" cy="47271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2400" b="1" dirty="0" err="1">
                <a:solidFill>
                  <a:srgbClr val="FEDA1F">
                    <a:alpha val="59000"/>
                  </a:srgbClr>
                </a:solidFill>
                <a:latin typeface="Buenos Aires SemBd" pitchFamily="2" charset="77"/>
              </a:rPr>
              <a:t>zodet</a:t>
            </a:r>
            <a:r>
              <a:rPr lang="nl-NL" sz="2400" b="1" dirty="0">
                <a:solidFill>
                  <a:srgbClr val="FEDA1F">
                    <a:alpha val="59000"/>
                  </a:srgbClr>
                </a:solidFill>
                <a:latin typeface="Buenos Aires SemBd" pitchFamily="2" charset="77"/>
              </a:rPr>
              <a:t> veer ós </a:t>
            </a:r>
            <a:r>
              <a:rPr lang="nl-NL" sz="2400" b="1" dirty="0" err="1">
                <a:solidFill>
                  <a:srgbClr val="FEDA1F">
                    <a:alpha val="59000"/>
                  </a:srgbClr>
                </a:solidFill>
                <a:latin typeface="Buenos Aires SemBd" pitchFamily="2" charset="77"/>
              </a:rPr>
              <a:t>versjtaon</a:t>
            </a:r>
            <a:endParaRPr lang="nl-NL" sz="2400" b="1" dirty="0">
              <a:solidFill>
                <a:srgbClr val="FEDA1F">
                  <a:alpha val="59000"/>
                </a:srgbClr>
              </a:solidFill>
              <a:latin typeface="Buenos Aires SemBd" pitchFamily="2" charset="77"/>
            </a:endParaRPr>
          </a:p>
        </p:txBody>
      </p:sp>
      <p:pic>
        <p:nvPicPr>
          <p:cNvPr id="8" name="Tijdelijke aanduiding voor inhoud 7">
            <a:extLst>
              <a:ext uri="{FF2B5EF4-FFF2-40B4-BE49-F238E27FC236}">
                <a16:creationId xmlns:a16="http://schemas.microsoft.com/office/drawing/2014/main" id="{CC9D8ADD-87EF-0B74-07EC-7499E800C7AE}"/>
              </a:ext>
            </a:extLst>
          </p:cNvPr>
          <p:cNvPicPr>
            <a:picLocks noGrp="1" noChangeAspect="1"/>
          </p:cNvPicPr>
          <p:nvPr>
            <p:ph idx="1"/>
          </p:nvPr>
        </p:nvPicPr>
        <p:blipFill>
          <a:blip r:embed="rId2"/>
          <a:srcRect/>
          <a:stretch/>
        </p:blipFill>
        <p:spPr>
          <a:xfrm>
            <a:off x="10796546" y="78645"/>
            <a:ext cx="1114508" cy="870469"/>
          </a:xfrm>
        </p:spPr>
      </p:pic>
      <p:sp>
        <p:nvSpPr>
          <p:cNvPr id="23" name="Titel 1">
            <a:extLst>
              <a:ext uri="{FF2B5EF4-FFF2-40B4-BE49-F238E27FC236}">
                <a16:creationId xmlns:a16="http://schemas.microsoft.com/office/drawing/2014/main" id="{E54411F0-6579-3BBB-CBE5-BD088CD10CE6}"/>
              </a:ext>
            </a:extLst>
          </p:cNvPr>
          <p:cNvSpPr>
            <a:spLocks noGrp="1" noRot="1" noMove="1" noResize="1" noEditPoints="1" noAdjustHandles="1" noChangeArrowheads="1" noChangeShapeType="1"/>
          </p:cNvSpPr>
          <p:nvPr>
            <p:ph type="title"/>
          </p:nvPr>
        </p:nvSpPr>
        <p:spPr>
          <a:xfrm>
            <a:off x="1763750" y="1283650"/>
            <a:ext cx="9682099" cy="1325563"/>
          </a:xfrm>
        </p:spPr>
        <p:txBody>
          <a:bodyPr>
            <a:normAutofit/>
          </a:bodyPr>
          <a:lstStyle/>
          <a:p>
            <a:r>
              <a:rPr lang="nl-NL" sz="4800" b="1" dirty="0">
                <a:solidFill>
                  <a:srgbClr val="E30613"/>
                </a:solidFill>
                <a:latin typeface="Buenos Aires" pitchFamily="2" charset="77"/>
              </a:rPr>
              <a:t>Afsluitende adviezen</a:t>
            </a:r>
          </a:p>
        </p:txBody>
      </p:sp>
      <p:sp>
        <p:nvSpPr>
          <p:cNvPr id="24" name="Tijdelijke aanduiding voor inhoud 2">
            <a:extLst>
              <a:ext uri="{FF2B5EF4-FFF2-40B4-BE49-F238E27FC236}">
                <a16:creationId xmlns:a16="http://schemas.microsoft.com/office/drawing/2014/main" id="{F7FA4251-4378-DF82-9881-71670FD42C3C}"/>
              </a:ext>
            </a:extLst>
          </p:cNvPr>
          <p:cNvSpPr txBox="1">
            <a:spLocks/>
          </p:cNvSpPr>
          <p:nvPr/>
        </p:nvSpPr>
        <p:spPr>
          <a:xfrm>
            <a:off x="1763753" y="2481094"/>
            <a:ext cx="9130988" cy="3684205"/>
          </a:xfrm>
          <a:prstGeom prst="rect">
            <a:avLst/>
          </a:prstGeom>
        </p:spPr>
        <p:txBody>
          <a:bodyPr vert="horz" lIns="91440" tIns="45720" rIns="91440" bIns="45720" numCol="1" spcCol="360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lnSpc>
                <a:spcPct val="100000"/>
              </a:lnSpc>
              <a:spcBef>
                <a:spcPts val="0"/>
              </a:spcBef>
              <a:spcAft>
                <a:spcPts val="0"/>
              </a:spcAft>
              <a:buNone/>
            </a:pPr>
            <a:endParaRPr lang="en-US" sz="1800" dirty="0">
              <a:effectLst/>
              <a:latin typeface="Buenos Aires"/>
              <a:ea typeface="Calibri" panose="020F0502020204030204" pitchFamily="34" charset="0"/>
              <a:cs typeface="Segoe UI" panose="020B0502040204020203" pitchFamily="34" charset="0"/>
            </a:endParaRPr>
          </a:p>
          <a:p>
            <a:pPr marL="0" marR="0" indent="0">
              <a:lnSpc>
                <a:spcPct val="100000"/>
              </a:lnSpc>
              <a:spcBef>
                <a:spcPts val="0"/>
              </a:spcBef>
              <a:spcAft>
                <a:spcPts val="0"/>
              </a:spcAft>
              <a:buNone/>
            </a:pPr>
            <a:endParaRPr lang="en-US" sz="1800" dirty="0">
              <a:effectLst/>
              <a:latin typeface="Buenos Aires"/>
              <a:ea typeface="Calibri" panose="020F0502020204030204" pitchFamily="34" charset="0"/>
              <a:cs typeface="Segoe UI" panose="020B0502040204020203" pitchFamily="34" charset="0"/>
            </a:endParaRPr>
          </a:p>
          <a:p>
            <a:pPr marL="0" indent="0">
              <a:lnSpc>
                <a:spcPct val="100000"/>
              </a:lnSpc>
              <a:spcBef>
                <a:spcPts val="0"/>
              </a:spcBef>
              <a:buNone/>
            </a:pPr>
            <a:r>
              <a:rPr lang="en-US" sz="1800" b="1" dirty="0" err="1">
                <a:latin typeface="Buenos Aires"/>
                <a:cs typeface="Segoe UI" panose="020B0502040204020203" pitchFamily="34" charset="0"/>
              </a:rPr>
              <a:t>Provincie</a:t>
            </a:r>
            <a:endParaRPr lang="en-US" sz="1800" b="1" dirty="0">
              <a:latin typeface="Buenos Aires"/>
              <a:cs typeface="Segoe UI" panose="020B0502040204020203" pitchFamily="34" charset="0"/>
            </a:endParaRPr>
          </a:p>
          <a:p>
            <a:pPr>
              <a:lnSpc>
                <a:spcPct val="100000"/>
              </a:lnSpc>
              <a:spcBef>
                <a:spcPts val="0"/>
              </a:spcBef>
            </a:pPr>
            <a:r>
              <a:rPr lang="en-US" sz="1800" dirty="0" err="1">
                <a:latin typeface="Buenos Aires"/>
                <a:cs typeface="Segoe UI" panose="020B0502040204020203" pitchFamily="34" charset="0"/>
              </a:rPr>
              <a:t>Faciliterende</a:t>
            </a:r>
            <a:r>
              <a:rPr lang="en-US" sz="1800" dirty="0">
                <a:latin typeface="Buenos Aires"/>
                <a:cs typeface="Segoe UI" panose="020B0502040204020203" pitchFamily="34" charset="0"/>
              </a:rPr>
              <a:t>, </a:t>
            </a:r>
            <a:r>
              <a:rPr lang="en-US" sz="1800" dirty="0" err="1">
                <a:latin typeface="Buenos Aires"/>
                <a:cs typeface="Segoe UI" panose="020B0502040204020203" pitchFamily="34" charset="0"/>
              </a:rPr>
              <a:t>coördinerende</a:t>
            </a:r>
            <a:r>
              <a:rPr lang="en-US" sz="1800" dirty="0">
                <a:latin typeface="Buenos Aires"/>
                <a:cs typeface="Segoe UI" panose="020B0502040204020203" pitchFamily="34" charset="0"/>
              </a:rPr>
              <a:t> en </a:t>
            </a:r>
            <a:r>
              <a:rPr lang="en-US" sz="1800" dirty="0" err="1">
                <a:latin typeface="Buenos Aires"/>
                <a:cs typeface="Segoe UI" panose="020B0502040204020203" pitchFamily="34" charset="0"/>
              </a:rPr>
              <a:t>doelstellingbepalende</a:t>
            </a:r>
            <a:r>
              <a:rPr lang="en-US" sz="1800" dirty="0">
                <a:latin typeface="Buenos Aires"/>
                <a:cs typeface="Segoe UI" panose="020B0502040204020203" pitchFamily="34" charset="0"/>
              </a:rPr>
              <a:t> </a:t>
            </a:r>
            <a:r>
              <a:rPr lang="en-US" sz="1800" dirty="0" err="1">
                <a:latin typeface="Buenos Aires"/>
                <a:cs typeface="Segoe UI" panose="020B0502040204020203" pitchFamily="34" charset="0"/>
              </a:rPr>
              <a:t>rol</a:t>
            </a:r>
            <a:r>
              <a:rPr lang="en-US" sz="1800" dirty="0">
                <a:latin typeface="Buenos Aires"/>
                <a:cs typeface="Segoe UI" panose="020B0502040204020203" pitchFamily="34" charset="0"/>
              </a:rPr>
              <a:t> (voortrekker).</a:t>
            </a:r>
          </a:p>
          <a:p>
            <a:pPr marL="0" indent="0">
              <a:lnSpc>
                <a:spcPct val="100000"/>
              </a:lnSpc>
              <a:spcBef>
                <a:spcPts val="0"/>
              </a:spcBef>
              <a:buNone/>
            </a:pPr>
            <a:endParaRPr lang="en-US" sz="1800" dirty="0">
              <a:latin typeface="Buenos Aires"/>
              <a:cs typeface="Segoe UI" panose="020B0502040204020203" pitchFamily="34" charset="0"/>
            </a:endParaRPr>
          </a:p>
          <a:p>
            <a:pPr marL="0" indent="0">
              <a:lnSpc>
                <a:spcPct val="100000"/>
              </a:lnSpc>
              <a:spcBef>
                <a:spcPts val="0"/>
              </a:spcBef>
              <a:buNone/>
            </a:pPr>
            <a:r>
              <a:rPr lang="de-CH" sz="1800" b="1" dirty="0">
                <a:latin typeface="Buenos Aires"/>
                <a:cs typeface="Segoe UI" panose="020B0502040204020203" pitchFamily="34" charset="0"/>
              </a:rPr>
              <a:t>Gemeente</a:t>
            </a:r>
          </a:p>
          <a:p>
            <a:pPr>
              <a:lnSpc>
                <a:spcPct val="100000"/>
              </a:lnSpc>
              <a:spcBef>
                <a:spcPts val="0"/>
              </a:spcBef>
            </a:pPr>
            <a:r>
              <a:rPr lang="de-CH" sz="1800" dirty="0" err="1">
                <a:latin typeface="Buenos Aires"/>
                <a:cs typeface="Segoe UI" panose="020B0502040204020203" pitchFamily="34" charset="0"/>
              </a:rPr>
              <a:t>Actie</a:t>
            </a:r>
            <a:r>
              <a:rPr lang="de-CH" sz="1800" dirty="0">
                <a:latin typeface="Buenos Aires"/>
                <a:cs typeface="Segoe UI" panose="020B0502040204020203" pitchFamily="34" charset="0"/>
              </a:rPr>
              <a:t> </a:t>
            </a:r>
            <a:r>
              <a:rPr lang="de-CH" sz="1800" dirty="0" err="1">
                <a:latin typeface="Buenos Aires"/>
                <a:cs typeface="Segoe UI" panose="020B0502040204020203" pitchFamily="34" charset="0"/>
              </a:rPr>
              <a:t>taalbeleid</a:t>
            </a:r>
            <a:r>
              <a:rPr lang="de-CH" sz="1800" dirty="0">
                <a:latin typeface="Buenos Aires"/>
                <a:cs typeface="Segoe UI" panose="020B0502040204020203" pitchFamily="34" charset="0"/>
              </a:rPr>
              <a:t> </a:t>
            </a:r>
            <a:r>
              <a:rPr lang="de-CH" sz="1800" dirty="0" err="1">
                <a:latin typeface="Buenos Aires"/>
                <a:cs typeface="Segoe UI" panose="020B0502040204020203" pitchFamily="34" charset="0"/>
              </a:rPr>
              <a:t>kinderopvang</a:t>
            </a:r>
            <a:r>
              <a:rPr lang="de-CH" sz="1800" dirty="0">
                <a:latin typeface="Buenos Aires"/>
                <a:cs typeface="Segoe UI" panose="020B0502040204020203" pitchFamily="34" charset="0"/>
              </a:rPr>
              <a:t>;</a:t>
            </a:r>
            <a:endParaRPr lang="nl-NL" sz="1800" dirty="0">
              <a:latin typeface="Buenos Aires"/>
              <a:cs typeface="Segoe UI" panose="020B0502040204020203" pitchFamily="34" charset="0"/>
            </a:endParaRPr>
          </a:p>
          <a:p>
            <a:pPr>
              <a:lnSpc>
                <a:spcPct val="100000"/>
              </a:lnSpc>
              <a:spcBef>
                <a:spcPts val="0"/>
              </a:spcBef>
            </a:pPr>
            <a:r>
              <a:rPr lang="de-CH" sz="1800" dirty="0" err="1">
                <a:latin typeface="Buenos Aires"/>
                <a:cs typeface="Segoe UI" panose="020B0502040204020203" pitchFamily="34" charset="0"/>
              </a:rPr>
              <a:t>Taalambtenaar</a:t>
            </a:r>
            <a:r>
              <a:rPr lang="de-CH" sz="1800" dirty="0">
                <a:latin typeface="Buenos Aires"/>
                <a:cs typeface="Segoe UI" panose="020B0502040204020203" pitchFamily="34" charset="0"/>
              </a:rPr>
              <a:t>.</a:t>
            </a:r>
            <a:endParaRPr lang="nl-NL" sz="1800" dirty="0">
              <a:latin typeface="Buenos Aires"/>
              <a:cs typeface="Segoe UI" panose="020B0502040204020203" pitchFamily="34" charset="0"/>
            </a:endParaRPr>
          </a:p>
          <a:p>
            <a:pPr marL="0" indent="0">
              <a:lnSpc>
                <a:spcPct val="100000"/>
              </a:lnSpc>
              <a:buFont typeface="Arial" panose="020B0604020202020204" pitchFamily="34" charset="0"/>
              <a:buNone/>
            </a:pPr>
            <a:endParaRPr lang="nl-NL" sz="1800" dirty="0">
              <a:solidFill>
                <a:srgbClr val="2F548D"/>
              </a:solidFill>
              <a:latin typeface="Buenos Aires"/>
            </a:endParaRPr>
          </a:p>
        </p:txBody>
      </p:sp>
      <p:pic>
        <p:nvPicPr>
          <p:cNvPr id="2" name="Afbeelding 1" descr="Afbeelding met tekst, schermopname, ontwerp&#10;&#10;Automatisch gegenereerde beschrijving">
            <a:extLst>
              <a:ext uri="{FF2B5EF4-FFF2-40B4-BE49-F238E27FC236}">
                <a16:creationId xmlns:a16="http://schemas.microsoft.com/office/drawing/2014/main" id="{D88192F5-74DC-B9D7-722F-40B9F9F3272C}"/>
              </a:ext>
            </a:extLst>
          </p:cNvPr>
          <p:cNvPicPr>
            <a:picLocks noChangeAspect="1"/>
          </p:cNvPicPr>
          <p:nvPr/>
        </p:nvPicPr>
        <p:blipFill>
          <a:blip r:embed="rId3"/>
          <a:stretch>
            <a:fillRect/>
          </a:stretch>
        </p:blipFill>
        <p:spPr>
          <a:xfrm>
            <a:off x="9004173" y="128025"/>
            <a:ext cx="1600717" cy="728076"/>
          </a:xfrm>
          <a:prstGeom prst="rect">
            <a:avLst/>
          </a:prstGeom>
        </p:spPr>
      </p:pic>
      <p:pic>
        <p:nvPicPr>
          <p:cNvPr id="3" name="Afbeelding 2" descr="Afbeelding met tekst, Lettertype, schermopname, rood&#10;&#10;Automatisch gegenereerde beschrijving">
            <a:extLst>
              <a:ext uri="{FF2B5EF4-FFF2-40B4-BE49-F238E27FC236}">
                <a16:creationId xmlns:a16="http://schemas.microsoft.com/office/drawing/2014/main" id="{2ECC074A-58B3-9276-EFE2-5397B07E96FF}"/>
              </a:ext>
            </a:extLst>
          </p:cNvPr>
          <p:cNvPicPr>
            <a:picLocks noChangeAspect="1"/>
          </p:cNvPicPr>
          <p:nvPr/>
        </p:nvPicPr>
        <p:blipFill>
          <a:blip r:embed="rId4"/>
          <a:stretch>
            <a:fillRect/>
          </a:stretch>
        </p:blipFill>
        <p:spPr>
          <a:xfrm>
            <a:off x="7358513" y="265975"/>
            <a:ext cx="1507253" cy="452176"/>
          </a:xfrm>
          <a:prstGeom prst="rect">
            <a:avLst/>
          </a:prstGeom>
        </p:spPr>
      </p:pic>
    </p:spTree>
    <p:extLst>
      <p:ext uri="{BB962C8B-B14F-4D97-AF65-F5344CB8AC3E}">
        <p14:creationId xmlns:p14="http://schemas.microsoft.com/office/powerpoint/2010/main" val="28493233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E6B05D2C-EA08-60F5-E1F6-82BDEB36AB6F}"/>
              </a:ext>
            </a:extLst>
          </p:cNvPr>
          <p:cNvPicPr/>
          <p:nvPr/>
        </p:nvPicPr>
        <p:blipFill>
          <a:blip r:embed="rId2"/>
          <a:stretch>
            <a:fillRect/>
          </a:stretch>
        </p:blipFill>
        <p:spPr>
          <a:xfrm>
            <a:off x="0" y="0"/>
            <a:ext cx="12192001" cy="1038225"/>
          </a:xfrm>
          <a:prstGeom prst="rect">
            <a:avLst/>
          </a:prstGeom>
        </p:spPr>
      </p:pic>
      <p:sp>
        <p:nvSpPr>
          <p:cNvPr id="8" name="Rechthoek 7">
            <a:extLst>
              <a:ext uri="{FF2B5EF4-FFF2-40B4-BE49-F238E27FC236}">
                <a16:creationId xmlns:a16="http://schemas.microsoft.com/office/drawing/2014/main" id="{AB3693CC-F79A-6DFD-F1F2-D3001B1DA1AB}"/>
              </a:ext>
            </a:extLst>
          </p:cNvPr>
          <p:cNvSpPr>
            <a:spLocks noGrp="1" noRot="1" noMove="1" noResize="1" noEditPoints="1" noAdjustHandles="1" noChangeArrowheads="1" noChangeShapeType="1"/>
          </p:cNvSpPr>
          <p:nvPr/>
        </p:nvSpPr>
        <p:spPr>
          <a:xfrm>
            <a:off x="746150" y="0"/>
            <a:ext cx="11445850" cy="6858000"/>
          </a:xfrm>
          <a:prstGeom prst="rect">
            <a:avLst/>
          </a:prstGeom>
          <a:solidFill>
            <a:srgbClr val="FEDA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3" name="Afbeelding 2">
            <a:extLst>
              <a:ext uri="{FF2B5EF4-FFF2-40B4-BE49-F238E27FC236}">
                <a16:creationId xmlns:a16="http://schemas.microsoft.com/office/drawing/2014/main" id="{5C28B7FC-9323-1E30-7555-0A07BB4EE724}"/>
              </a:ext>
            </a:extLst>
          </p:cNvPr>
          <p:cNvPicPr>
            <a:picLocks noChangeAspect="1"/>
          </p:cNvPicPr>
          <p:nvPr/>
        </p:nvPicPr>
        <p:blipFill>
          <a:blip r:embed="rId3"/>
          <a:stretch>
            <a:fillRect/>
          </a:stretch>
        </p:blipFill>
        <p:spPr>
          <a:xfrm>
            <a:off x="10550684" y="-70381"/>
            <a:ext cx="1612581" cy="1140886"/>
          </a:xfrm>
          <a:prstGeom prst="rect">
            <a:avLst/>
          </a:prstGeom>
        </p:spPr>
      </p:pic>
      <p:sp>
        <p:nvSpPr>
          <p:cNvPr id="12" name="Rechthoek 11">
            <a:extLst>
              <a:ext uri="{FF2B5EF4-FFF2-40B4-BE49-F238E27FC236}">
                <a16:creationId xmlns:a16="http://schemas.microsoft.com/office/drawing/2014/main" id="{8EDA8D78-4AEB-DB0C-D96D-E8ECD396731D}"/>
              </a:ext>
            </a:extLst>
          </p:cNvPr>
          <p:cNvSpPr/>
          <p:nvPr/>
        </p:nvSpPr>
        <p:spPr>
          <a:xfrm>
            <a:off x="10550683" y="745245"/>
            <a:ext cx="895167" cy="282333"/>
          </a:xfrm>
          <a:prstGeom prst="rect">
            <a:avLst/>
          </a:prstGeom>
          <a:solidFill>
            <a:srgbClr val="FEDA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Titel 1">
            <a:extLst>
              <a:ext uri="{FF2B5EF4-FFF2-40B4-BE49-F238E27FC236}">
                <a16:creationId xmlns:a16="http://schemas.microsoft.com/office/drawing/2014/main" id="{ED89CAC4-B3C0-496A-8475-C97FE96D9388}"/>
              </a:ext>
            </a:extLst>
          </p:cNvPr>
          <p:cNvSpPr txBox="1"/>
          <p:nvPr/>
        </p:nvSpPr>
        <p:spPr>
          <a:xfrm>
            <a:off x="7189366" y="6275294"/>
            <a:ext cx="6566210" cy="47271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2400" b="1" dirty="0" err="1">
                <a:solidFill>
                  <a:schemeClr val="bg1">
                    <a:alpha val="50000"/>
                  </a:schemeClr>
                </a:solidFill>
                <a:latin typeface="Buenos Aires SemBd" pitchFamily="2" charset="77"/>
              </a:rPr>
              <a:t>zodet</a:t>
            </a:r>
            <a:r>
              <a:rPr lang="nl-NL" sz="2400" b="1" dirty="0">
                <a:solidFill>
                  <a:schemeClr val="bg1">
                    <a:alpha val="50000"/>
                  </a:schemeClr>
                </a:solidFill>
                <a:latin typeface="Buenos Aires SemBd" pitchFamily="2" charset="77"/>
              </a:rPr>
              <a:t> veer ós </a:t>
            </a:r>
            <a:r>
              <a:rPr lang="nl-NL" sz="2400" b="1">
                <a:solidFill>
                  <a:schemeClr val="bg1">
                    <a:alpha val="50000"/>
                  </a:schemeClr>
                </a:solidFill>
                <a:latin typeface="Buenos Aires SemBd" pitchFamily="2" charset="77"/>
              </a:rPr>
              <a:t>versjtaon</a:t>
            </a:r>
            <a:endParaRPr lang="nl-NL" sz="2400" b="1" dirty="0">
              <a:solidFill>
                <a:schemeClr val="bg1">
                  <a:alpha val="50000"/>
                </a:schemeClr>
              </a:solidFill>
              <a:latin typeface="Buenos Aires SemBd" pitchFamily="2" charset="77"/>
            </a:endParaRPr>
          </a:p>
        </p:txBody>
      </p:sp>
      <p:pic>
        <p:nvPicPr>
          <p:cNvPr id="6" name="Afbeelding 5">
            <a:extLst>
              <a:ext uri="{FF2B5EF4-FFF2-40B4-BE49-F238E27FC236}">
                <a16:creationId xmlns:a16="http://schemas.microsoft.com/office/drawing/2014/main" id="{E90DEE66-CC1D-F543-10DC-397F020B9A48}"/>
              </a:ext>
            </a:extLst>
          </p:cNvPr>
          <p:cNvPicPr>
            <a:picLocks noChangeAspect="1"/>
          </p:cNvPicPr>
          <p:nvPr/>
        </p:nvPicPr>
        <p:blipFill rotWithShape="1">
          <a:blip r:embed="rId4"/>
          <a:srcRect r="17949"/>
          <a:stretch/>
        </p:blipFill>
        <p:spPr>
          <a:xfrm flipH="1">
            <a:off x="746148" y="1776122"/>
            <a:ext cx="8765841" cy="5128000"/>
          </a:xfrm>
          <a:prstGeom prst="rect">
            <a:avLst/>
          </a:prstGeom>
        </p:spPr>
      </p:pic>
      <p:pic>
        <p:nvPicPr>
          <p:cNvPr id="4" name="Afbeelding 3">
            <a:extLst>
              <a:ext uri="{FF2B5EF4-FFF2-40B4-BE49-F238E27FC236}">
                <a16:creationId xmlns:a16="http://schemas.microsoft.com/office/drawing/2014/main" id="{9B55283D-C51D-7AF1-29AC-C6A9C1BA344B}"/>
              </a:ext>
            </a:extLst>
          </p:cNvPr>
          <p:cNvPicPr>
            <a:picLocks noChangeAspect="1"/>
          </p:cNvPicPr>
          <p:nvPr/>
        </p:nvPicPr>
        <p:blipFill>
          <a:blip r:embed="rId5"/>
          <a:stretch>
            <a:fillRect/>
          </a:stretch>
        </p:blipFill>
        <p:spPr>
          <a:xfrm>
            <a:off x="4239212" y="203372"/>
            <a:ext cx="2229863" cy="2551585"/>
          </a:xfrm>
          <a:prstGeom prst="rect">
            <a:avLst/>
          </a:prstGeom>
        </p:spPr>
      </p:pic>
      <p:sp>
        <p:nvSpPr>
          <p:cNvPr id="5" name="Titel 1">
            <a:extLst>
              <a:ext uri="{FF2B5EF4-FFF2-40B4-BE49-F238E27FC236}">
                <a16:creationId xmlns:a16="http://schemas.microsoft.com/office/drawing/2014/main" id="{8B719F7B-E268-0E9D-81CE-036683B92D4A}"/>
              </a:ext>
            </a:extLst>
          </p:cNvPr>
          <p:cNvSpPr txBox="1"/>
          <p:nvPr/>
        </p:nvSpPr>
        <p:spPr>
          <a:xfrm>
            <a:off x="5354143" y="2825338"/>
            <a:ext cx="6566210" cy="26127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9600" b="1" dirty="0">
                <a:solidFill>
                  <a:srgbClr val="E30613"/>
                </a:solidFill>
                <a:latin typeface="Buenos Aires Black" pitchFamily="2" charset="77"/>
              </a:rPr>
              <a:t>BEDANKT</a:t>
            </a:r>
          </a:p>
        </p:txBody>
      </p:sp>
      <p:pic>
        <p:nvPicPr>
          <p:cNvPr id="2" name="Afbeelding 1" descr="Afbeelding met tekst, schermopname, ontwerp&#10;&#10;Automatisch gegenereerde beschrijving">
            <a:extLst>
              <a:ext uri="{FF2B5EF4-FFF2-40B4-BE49-F238E27FC236}">
                <a16:creationId xmlns:a16="http://schemas.microsoft.com/office/drawing/2014/main" id="{A8B24D50-9F71-4571-6F35-D465CC92A2D1}"/>
              </a:ext>
            </a:extLst>
          </p:cNvPr>
          <p:cNvPicPr>
            <a:picLocks noChangeAspect="1"/>
          </p:cNvPicPr>
          <p:nvPr/>
        </p:nvPicPr>
        <p:blipFill>
          <a:blip r:embed="rId6"/>
          <a:stretch>
            <a:fillRect/>
          </a:stretch>
        </p:blipFill>
        <p:spPr>
          <a:xfrm>
            <a:off x="9004173" y="128025"/>
            <a:ext cx="1600717" cy="728076"/>
          </a:xfrm>
          <a:prstGeom prst="rect">
            <a:avLst/>
          </a:prstGeom>
        </p:spPr>
      </p:pic>
      <p:pic>
        <p:nvPicPr>
          <p:cNvPr id="9" name="Afbeelding 8" descr="Afbeelding met Graphics, Lettertype, grafische vormgeving, logo&#10;&#10;Automatisch gegenereerde beschrijving">
            <a:extLst>
              <a:ext uri="{FF2B5EF4-FFF2-40B4-BE49-F238E27FC236}">
                <a16:creationId xmlns:a16="http://schemas.microsoft.com/office/drawing/2014/main" id="{74A050AE-F032-0C73-B89F-0632E0E538D5}"/>
              </a:ext>
            </a:extLst>
          </p:cNvPr>
          <p:cNvPicPr>
            <a:picLocks noChangeAspect="1"/>
          </p:cNvPicPr>
          <p:nvPr/>
        </p:nvPicPr>
        <p:blipFill>
          <a:blip r:embed="rId7"/>
          <a:stretch>
            <a:fillRect/>
          </a:stretch>
        </p:blipFill>
        <p:spPr>
          <a:xfrm>
            <a:off x="6901608" y="217899"/>
            <a:ext cx="2028326" cy="548328"/>
          </a:xfrm>
          <a:prstGeom prst="rect">
            <a:avLst/>
          </a:prstGeom>
        </p:spPr>
      </p:pic>
      <p:pic>
        <p:nvPicPr>
          <p:cNvPr id="10" name="Afbeelding 9" descr="Afbeelding met tekst, Lettertype, schermopname, rood&#10;&#10;Automatisch gegenereerde beschrijving">
            <a:extLst>
              <a:ext uri="{FF2B5EF4-FFF2-40B4-BE49-F238E27FC236}">
                <a16:creationId xmlns:a16="http://schemas.microsoft.com/office/drawing/2014/main" id="{9B479949-F012-BC08-38FA-ECC5612BC9A0}"/>
              </a:ext>
            </a:extLst>
          </p:cNvPr>
          <p:cNvPicPr>
            <a:picLocks noChangeAspect="1"/>
          </p:cNvPicPr>
          <p:nvPr/>
        </p:nvPicPr>
        <p:blipFill>
          <a:blip r:embed="rId8"/>
          <a:stretch>
            <a:fillRect/>
          </a:stretch>
        </p:blipFill>
        <p:spPr>
          <a:xfrm>
            <a:off x="8965218" y="984126"/>
            <a:ext cx="1507253" cy="452176"/>
          </a:xfrm>
          <a:prstGeom prst="rect">
            <a:avLst/>
          </a:prstGeom>
        </p:spPr>
      </p:pic>
      <p:pic>
        <p:nvPicPr>
          <p:cNvPr id="17" name="Afbeelding 16" descr="Afbeelding met logo, Graphics, symbool, Lettertype&#10;&#10;Automatisch gegenereerde beschrijving">
            <a:extLst>
              <a:ext uri="{FF2B5EF4-FFF2-40B4-BE49-F238E27FC236}">
                <a16:creationId xmlns:a16="http://schemas.microsoft.com/office/drawing/2014/main" id="{B7417F20-5E9A-DC1D-9F8E-D17C14D1A581}"/>
              </a:ext>
            </a:extLst>
          </p:cNvPr>
          <p:cNvPicPr>
            <a:picLocks noChangeAspect="1"/>
          </p:cNvPicPr>
          <p:nvPr/>
        </p:nvPicPr>
        <p:blipFill>
          <a:blip r:embed="rId9"/>
          <a:stretch>
            <a:fillRect/>
          </a:stretch>
        </p:blipFill>
        <p:spPr>
          <a:xfrm>
            <a:off x="7294390" y="807163"/>
            <a:ext cx="1336708" cy="649640"/>
          </a:xfrm>
          <a:prstGeom prst="rect">
            <a:avLst/>
          </a:prstGeom>
        </p:spPr>
      </p:pic>
    </p:spTree>
    <p:extLst>
      <p:ext uri="{BB962C8B-B14F-4D97-AF65-F5344CB8AC3E}">
        <p14:creationId xmlns:p14="http://schemas.microsoft.com/office/powerpoint/2010/main" val="1253684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AA1712E4-A785-BDBE-BB29-ED8441062E96}"/>
              </a:ext>
            </a:extLst>
          </p:cNvPr>
          <p:cNvSpPr>
            <a:spLocks noGrp="1" noRot="1" noMove="1" noResize="1" noEditPoints="1" noAdjustHandles="1" noChangeArrowheads="1" noChangeShapeType="1"/>
          </p:cNvSpPr>
          <p:nvPr/>
        </p:nvSpPr>
        <p:spPr>
          <a:xfrm>
            <a:off x="746150" y="0"/>
            <a:ext cx="11445850" cy="6858000"/>
          </a:xfrm>
          <a:prstGeom prst="rect">
            <a:avLst/>
          </a:prstGeom>
          <a:solidFill>
            <a:srgbClr val="2F548D">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8" name="Tijdelijke aanduiding voor inhoud 7">
            <a:extLst>
              <a:ext uri="{FF2B5EF4-FFF2-40B4-BE49-F238E27FC236}">
                <a16:creationId xmlns:a16="http://schemas.microsoft.com/office/drawing/2014/main" id="{CC9D8ADD-87EF-0B74-07EC-7499E800C7AE}"/>
              </a:ext>
            </a:extLst>
          </p:cNvPr>
          <p:cNvPicPr>
            <a:picLocks noGrp="1" noChangeAspect="1"/>
          </p:cNvPicPr>
          <p:nvPr>
            <p:ph idx="1"/>
          </p:nvPr>
        </p:nvPicPr>
        <p:blipFill>
          <a:blip r:embed="rId2"/>
          <a:srcRect/>
          <a:stretch/>
        </p:blipFill>
        <p:spPr>
          <a:xfrm>
            <a:off x="10796546" y="78645"/>
            <a:ext cx="1114508" cy="870469"/>
          </a:xfrm>
        </p:spPr>
      </p:pic>
      <p:sp>
        <p:nvSpPr>
          <p:cNvPr id="25" name="Titel 1">
            <a:extLst>
              <a:ext uri="{FF2B5EF4-FFF2-40B4-BE49-F238E27FC236}">
                <a16:creationId xmlns:a16="http://schemas.microsoft.com/office/drawing/2014/main" id="{707839BF-98E4-A218-E45F-B52F071829EF}"/>
              </a:ext>
            </a:extLst>
          </p:cNvPr>
          <p:cNvSpPr txBox="1"/>
          <p:nvPr/>
        </p:nvSpPr>
        <p:spPr>
          <a:xfrm>
            <a:off x="7189366" y="6275294"/>
            <a:ext cx="6566210" cy="47271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2400" b="1" dirty="0" err="1">
                <a:solidFill>
                  <a:schemeClr val="bg1"/>
                </a:solidFill>
                <a:latin typeface="Buenos Aires SemBd" pitchFamily="2" charset="77"/>
              </a:rPr>
              <a:t>zodet</a:t>
            </a:r>
            <a:r>
              <a:rPr lang="nl-NL" sz="2400" b="1" dirty="0">
                <a:solidFill>
                  <a:schemeClr val="bg1"/>
                </a:solidFill>
                <a:latin typeface="Buenos Aires SemBd" pitchFamily="2" charset="77"/>
              </a:rPr>
              <a:t> veer ós </a:t>
            </a:r>
            <a:r>
              <a:rPr lang="nl-NL" sz="2400" b="1" dirty="0" err="1">
                <a:solidFill>
                  <a:schemeClr val="bg1"/>
                </a:solidFill>
                <a:latin typeface="Buenos Aires SemBd" pitchFamily="2" charset="77"/>
              </a:rPr>
              <a:t>versjtaon</a:t>
            </a:r>
            <a:endParaRPr lang="nl-NL" sz="2400" b="1" dirty="0">
              <a:solidFill>
                <a:schemeClr val="bg1"/>
              </a:solidFill>
              <a:latin typeface="Buenos Aires SemBd" pitchFamily="2" charset="77"/>
            </a:endParaRPr>
          </a:p>
        </p:txBody>
      </p:sp>
      <p:sp>
        <p:nvSpPr>
          <p:cNvPr id="27" name="Tijdelijke aanduiding voor inhoud 2">
            <a:extLst>
              <a:ext uri="{FF2B5EF4-FFF2-40B4-BE49-F238E27FC236}">
                <a16:creationId xmlns:a16="http://schemas.microsoft.com/office/drawing/2014/main" id="{5FEA849A-4AF2-0625-3C3C-C88DC69ACE43}"/>
              </a:ext>
            </a:extLst>
          </p:cNvPr>
          <p:cNvSpPr txBox="1">
            <a:spLocks/>
          </p:cNvSpPr>
          <p:nvPr/>
        </p:nvSpPr>
        <p:spPr>
          <a:xfrm>
            <a:off x="1763753" y="2481095"/>
            <a:ext cx="9130988" cy="2881272"/>
          </a:xfrm>
          <a:prstGeom prst="rect">
            <a:avLst/>
          </a:prstGeom>
        </p:spPr>
        <p:txBody>
          <a:bodyPr vert="horz" lIns="91440" tIns="45720" rIns="91440" bIns="45720" numCol="2" spcCol="36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endParaRPr lang="nl-NL" sz="1600" dirty="0">
              <a:solidFill>
                <a:srgbClr val="2F548D"/>
              </a:solidFill>
              <a:latin typeface="Buenos Aires Light" pitchFamily="2" charset="77"/>
            </a:endParaRPr>
          </a:p>
        </p:txBody>
      </p:sp>
      <p:sp>
        <p:nvSpPr>
          <p:cNvPr id="30" name="Titel 1">
            <a:extLst>
              <a:ext uri="{FF2B5EF4-FFF2-40B4-BE49-F238E27FC236}">
                <a16:creationId xmlns:a16="http://schemas.microsoft.com/office/drawing/2014/main" id="{46F4EF5C-9285-3B62-4F48-913D76990A97}"/>
              </a:ext>
            </a:extLst>
          </p:cNvPr>
          <p:cNvSpPr txBox="1">
            <a:spLocks/>
          </p:cNvSpPr>
          <p:nvPr/>
        </p:nvSpPr>
        <p:spPr>
          <a:xfrm>
            <a:off x="1763750" y="1283650"/>
            <a:ext cx="913098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4800" b="1" dirty="0">
                <a:solidFill>
                  <a:srgbClr val="E30613"/>
                </a:solidFill>
                <a:latin typeface="Buenos Aires" pitchFamily="2" charset="77"/>
              </a:rPr>
              <a:t>Bronnenlijst</a:t>
            </a:r>
          </a:p>
        </p:txBody>
      </p:sp>
      <p:sp>
        <p:nvSpPr>
          <p:cNvPr id="3" name="Tijdelijke aanduiding voor inhoud 2">
            <a:extLst>
              <a:ext uri="{FF2B5EF4-FFF2-40B4-BE49-F238E27FC236}">
                <a16:creationId xmlns:a16="http://schemas.microsoft.com/office/drawing/2014/main" id="{861FFE74-239B-EE0C-4FC0-FB314B8F7CD6}"/>
              </a:ext>
            </a:extLst>
          </p:cNvPr>
          <p:cNvSpPr txBox="1">
            <a:spLocks/>
          </p:cNvSpPr>
          <p:nvPr/>
        </p:nvSpPr>
        <p:spPr>
          <a:xfrm>
            <a:off x="1763753" y="2481094"/>
            <a:ext cx="9130988" cy="3985020"/>
          </a:xfrm>
          <a:prstGeom prst="rect">
            <a:avLst/>
          </a:prstGeom>
        </p:spPr>
        <p:txBody>
          <a:bodyPr vert="horz" lIns="91440" tIns="45720" rIns="91440" bIns="45720" numCol="1" spcCol="360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nl-NL" sz="1000" b="1" dirty="0">
                <a:latin typeface="Buenos Aires"/>
                <a:cs typeface="Segoe UI" panose="020B0502040204020203" pitchFamily="34" charset="0"/>
              </a:rPr>
              <a:t>Europees Handvest voor regionale talen of talen van minderheden</a:t>
            </a:r>
            <a:endParaRPr lang="nl-NL" sz="1000" dirty="0">
              <a:latin typeface="Buenos Aires"/>
              <a:cs typeface="Segoe UI" panose="020B0502040204020203" pitchFamily="34" charset="0"/>
            </a:endParaRPr>
          </a:p>
          <a:p>
            <a:pPr marL="0" indent="0">
              <a:lnSpc>
                <a:spcPct val="100000"/>
              </a:lnSpc>
              <a:spcBef>
                <a:spcPts val="0"/>
              </a:spcBef>
              <a:buNone/>
            </a:pPr>
            <a:r>
              <a:rPr lang="nl-NL" sz="1000" dirty="0">
                <a:latin typeface="Buenos Aires"/>
                <a:cs typeface="Segoe UI" panose="020B0502040204020203" pitchFamily="34" charset="0"/>
              </a:rPr>
              <a:t>Europees Handvest (tekst)</a:t>
            </a:r>
          </a:p>
          <a:p>
            <a:pPr marL="0" indent="0">
              <a:lnSpc>
                <a:spcPct val="100000"/>
              </a:lnSpc>
              <a:spcBef>
                <a:spcPts val="0"/>
              </a:spcBef>
              <a:buNone/>
            </a:pPr>
            <a:r>
              <a:rPr lang="nl-NL" sz="1000" dirty="0">
                <a:latin typeface="Buenos Aires"/>
                <a:cs typeface="Segoe UI" panose="020B0502040204020203" pitchFamily="34" charset="0"/>
                <a:hlinkClick r:id="rId3"/>
              </a:rPr>
              <a:t>https://www.coe.int/en/web/european-charter-regional-or-minority-languages/text-of-the-charter</a:t>
            </a:r>
            <a:r>
              <a:rPr lang="nl-NL" sz="1000" dirty="0">
                <a:latin typeface="Buenos Aires"/>
                <a:cs typeface="Segoe UI" panose="020B0502040204020203" pitchFamily="34" charset="0"/>
              </a:rPr>
              <a:t> </a:t>
            </a:r>
          </a:p>
          <a:p>
            <a:pPr marL="0" indent="0">
              <a:lnSpc>
                <a:spcPct val="100000"/>
              </a:lnSpc>
              <a:spcBef>
                <a:spcPts val="0"/>
              </a:spcBef>
              <a:buNone/>
            </a:pPr>
            <a:endParaRPr lang="nl-NL" sz="1000" dirty="0">
              <a:latin typeface="Buenos Aires"/>
              <a:cs typeface="Segoe UI" panose="020B0502040204020203" pitchFamily="34" charset="0"/>
            </a:endParaRPr>
          </a:p>
          <a:p>
            <a:pPr marL="0" indent="0">
              <a:lnSpc>
                <a:spcPct val="100000"/>
              </a:lnSpc>
              <a:spcBef>
                <a:spcPts val="0"/>
              </a:spcBef>
              <a:buNone/>
            </a:pPr>
            <a:r>
              <a:rPr lang="nl-NL" sz="1000" dirty="0">
                <a:latin typeface="Buenos Aires"/>
                <a:cs typeface="Segoe UI" panose="020B0502040204020203" pitchFamily="34" charset="0"/>
              </a:rPr>
              <a:t>Europees Handvest (rapporten en aanbevelingen)</a:t>
            </a:r>
          </a:p>
          <a:p>
            <a:pPr marL="0" indent="0">
              <a:lnSpc>
                <a:spcPct val="100000"/>
              </a:lnSpc>
              <a:spcBef>
                <a:spcPts val="0"/>
              </a:spcBef>
              <a:buNone/>
            </a:pPr>
            <a:r>
              <a:rPr lang="nl-NL" sz="1000" dirty="0">
                <a:latin typeface="Buenos Aires"/>
                <a:cs typeface="Segoe UI" panose="020B0502040204020203" pitchFamily="34" charset="0"/>
                <a:hlinkClick r:id="rId4"/>
              </a:rPr>
              <a:t>https://www.coe.int/en/web/european-charter-regional-or-minority-languages/reports-and-recommendations</a:t>
            </a:r>
            <a:r>
              <a:rPr lang="nl-NL" sz="1000" dirty="0">
                <a:latin typeface="Buenos Aires"/>
                <a:cs typeface="Segoe UI" panose="020B0502040204020203" pitchFamily="34" charset="0"/>
              </a:rPr>
              <a:t> </a:t>
            </a:r>
          </a:p>
          <a:p>
            <a:pPr marL="0" indent="0">
              <a:lnSpc>
                <a:spcPct val="100000"/>
              </a:lnSpc>
              <a:spcBef>
                <a:spcPts val="0"/>
              </a:spcBef>
              <a:buNone/>
            </a:pPr>
            <a:endParaRPr lang="nl-NL" sz="1000" dirty="0">
              <a:latin typeface="Buenos Aires"/>
              <a:cs typeface="Segoe UI" panose="020B0502040204020203" pitchFamily="34" charset="0"/>
            </a:endParaRPr>
          </a:p>
          <a:p>
            <a:pPr marL="0" indent="0">
              <a:lnSpc>
                <a:spcPct val="100000"/>
              </a:lnSpc>
              <a:spcBef>
                <a:spcPts val="0"/>
              </a:spcBef>
              <a:buNone/>
            </a:pPr>
            <a:r>
              <a:rPr lang="nl-NL" sz="1000" b="1" dirty="0">
                <a:latin typeface="Buenos Aires"/>
                <a:cs typeface="Segoe UI" panose="020B0502040204020203" pitchFamily="34" charset="0"/>
              </a:rPr>
              <a:t>Wet kinderopvang (wetsgeschiedenis)</a:t>
            </a:r>
            <a:endParaRPr lang="nl-NL" sz="1000" dirty="0">
              <a:latin typeface="Buenos Aires"/>
              <a:cs typeface="Segoe UI" panose="020B0502040204020203" pitchFamily="34" charset="0"/>
            </a:endParaRPr>
          </a:p>
          <a:p>
            <a:pPr marL="0" indent="0">
              <a:lnSpc>
                <a:spcPct val="100000"/>
              </a:lnSpc>
              <a:spcBef>
                <a:spcPts val="0"/>
              </a:spcBef>
              <a:buNone/>
            </a:pPr>
            <a:r>
              <a:rPr lang="nl-NL" sz="1000" dirty="0">
                <a:latin typeface="Buenos Aires"/>
                <a:cs typeface="Segoe UI" panose="020B0502040204020203" pitchFamily="34" charset="0"/>
              </a:rPr>
              <a:t>Kamerstukken I, 2009/10, 31 989, C.</a:t>
            </a:r>
          </a:p>
          <a:p>
            <a:pPr marL="0" indent="0">
              <a:lnSpc>
                <a:spcPct val="100000"/>
              </a:lnSpc>
              <a:spcBef>
                <a:spcPts val="0"/>
              </a:spcBef>
              <a:buNone/>
            </a:pPr>
            <a:endParaRPr lang="nl-NL" sz="1000" dirty="0">
              <a:latin typeface="Buenos Aires"/>
              <a:cs typeface="Segoe UI" panose="020B0502040204020203" pitchFamily="34" charset="0"/>
            </a:endParaRPr>
          </a:p>
          <a:p>
            <a:pPr marL="0" indent="0">
              <a:lnSpc>
                <a:spcPct val="100000"/>
              </a:lnSpc>
              <a:spcBef>
                <a:spcPts val="0"/>
              </a:spcBef>
              <a:buNone/>
            </a:pPr>
            <a:r>
              <a:rPr lang="nl-NL" sz="1000" dirty="0">
                <a:latin typeface="Buenos Aires"/>
                <a:cs typeface="Segoe UI" panose="020B0502040204020203" pitchFamily="34" charset="0"/>
              </a:rPr>
              <a:t>Kamerstukken II 2004/05, 29 800 VIII, nr. 254.</a:t>
            </a:r>
          </a:p>
          <a:p>
            <a:pPr marL="0" indent="0">
              <a:lnSpc>
                <a:spcPct val="100000"/>
              </a:lnSpc>
              <a:spcBef>
                <a:spcPts val="0"/>
              </a:spcBef>
              <a:buNone/>
            </a:pPr>
            <a:endParaRPr lang="nl-NL" sz="1000" dirty="0">
              <a:latin typeface="Buenos Aires"/>
              <a:cs typeface="Segoe UI" panose="020B0502040204020203" pitchFamily="34" charset="0"/>
            </a:endParaRPr>
          </a:p>
          <a:p>
            <a:pPr marL="0" indent="0">
              <a:lnSpc>
                <a:spcPct val="100000"/>
              </a:lnSpc>
              <a:spcBef>
                <a:spcPts val="0"/>
              </a:spcBef>
              <a:buNone/>
            </a:pPr>
            <a:r>
              <a:rPr lang="nl-NL" sz="1000" dirty="0">
                <a:latin typeface="Buenos Aires"/>
                <a:cs typeface="Segoe UI" panose="020B0502040204020203" pitchFamily="34" charset="0"/>
              </a:rPr>
              <a:t>Kamerstukken II, 2022/23, 31 322, nr. 509.</a:t>
            </a:r>
          </a:p>
          <a:p>
            <a:pPr marL="0" indent="0">
              <a:lnSpc>
                <a:spcPct val="100000"/>
              </a:lnSpc>
              <a:spcBef>
                <a:spcPts val="0"/>
              </a:spcBef>
              <a:buNone/>
            </a:pPr>
            <a:endParaRPr lang="nl-NL" sz="1000" dirty="0">
              <a:latin typeface="Buenos Aires"/>
              <a:cs typeface="Segoe UI" panose="020B0502040204020203" pitchFamily="34" charset="0"/>
            </a:endParaRPr>
          </a:p>
          <a:p>
            <a:pPr marL="0" indent="0">
              <a:lnSpc>
                <a:spcPct val="100000"/>
              </a:lnSpc>
              <a:spcBef>
                <a:spcPts val="0"/>
              </a:spcBef>
              <a:buNone/>
            </a:pPr>
            <a:r>
              <a:rPr lang="nl-NL" sz="1000" dirty="0">
                <a:latin typeface="Buenos Aires"/>
                <a:cs typeface="Segoe UI" panose="020B0502040204020203" pitchFamily="34" charset="0"/>
              </a:rPr>
              <a:t>Memorie van Toelichting, Wijziging van de Wet kinderopvang in verband met een structurele regeling voor meertalige dagopvang Kamerstukken II, 2022/23, 36 393, nr. 3.</a:t>
            </a:r>
          </a:p>
          <a:p>
            <a:pPr marL="0" indent="0">
              <a:lnSpc>
                <a:spcPct val="100000"/>
              </a:lnSpc>
              <a:spcBef>
                <a:spcPts val="0"/>
              </a:spcBef>
              <a:buNone/>
            </a:pPr>
            <a:endParaRPr lang="nl-NL" sz="1000" dirty="0">
              <a:latin typeface="Buenos Aires"/>
              <a:cs typeface="Segoe UI" panose="020B0502040204020203" pitchFamily="34" charset="0"/>
            </a:endParaRPr>
          </a:p>
          <a:p>
            <a:pPr marL="0" indent="0">
              <a:lnSpc>
                <a:spcPct val="100000"/>
              </a:lnSpc>
              <a:spcBef>
                <a:spcPts val="0"/>
              </a:spcBef>
              <a:buNone/>
            </a:pPr>
            <a:r>
              <a:rPr lang="nl-NL" sz="1000" dirty="0">
                <a:latin typeface="Buenos Aires"/>
                <a:cs typeface="Segoe UI" panose="020B0502040204020203" pitchFamily="34" charset="0"/>
              </a:rPr>
              <a:t>Regeling met betrekking tot tegemoetkomingen in de kosten van kinderopvang en waarborging van de kwaliteit van kinderopvang (Wet kinderopvang) Kamerstukken I, 2003/04, 28 447, E.</a:t>
            </a:r>
          </a:p>
          <a:p>
            <a:pPr marL="0" indent="0">
              <a:lnSpc>
                <a:spcPct val="100000"/>
              </a:lnSpc>
              <a:spcBef>
                <a:spcPts val="0"/>
              </a:spcBef>
              <a:buNone/>
            </a:pPr>
            <a:endParaRPr lang="nl-NL" sz="1000" dirty="0">
              <a:latin typeface="Buenos Aires"/>
              <a:cs typeface="Segoe UI" panose="020B0502040204020203" pitchFamily="34" charset="0"/>
            </a:endParaRPr>
          </a:p>
          <a:p>
            <a:pPr marL="0" indent="0">
              <a:lnSpc>
                <a:spcPct val="100000"/>
              </a:lnSpc>
              <a:spcBef>
                <a:spcPts val="0"/>
              </a:spcBef>
              <a:buNone/>
            </a:pPr>
            <a:r>
              <a:rPr lang="nl-NL" sz="1000" dirty="0">
                <a:latin typeface="Buenos Aires"/>
                <a:cs typeface="Segoe UI" panose="020B0502040204020203" pitchFamily="34" charset="0"/>
              </a:rPr>
              <a:t>Wijziging van de Wet kinderopvang Eerste Kamer, vergaderjaar 2009–2010, 31 989, C, Nadere Memorie van Antwoord Kamerstukken I, 2009/10, 31 989, E.</a:t>
            </a:r>
          </a:p>
          <a:p>
            <a:pPr marL="0" indent="0">
              <a:lnSpc>
                <a:spcPct val="100000"/>
              </a:lnSpc>
              <a:spcBef>
                <a:spcPts val="0"/>
              </a:spcBef>
              <a:buNone/>
            </a:pPr>
            <a:endParaRPr lang="nl-NL" sz="1000" dirty="0">
              <a:latin typeface="Buenos Aires"/>
              <a:cs typeface="Segoe UI" panose="020B0502040204020203" pitchFamily="34" charset="0"/>
            </a:endParaRPr>
          </a:p>
          <a:p>
            <a:pPr marL="0" indent="0">
              <a:lnSpc>
                <a:spcPct val="100000"/>
              </a:lnSpc>
              <a:spcBef>
                <a:spcPts val="0"/>
              </a:spcBef>
              <a:buNone/>
            </a:pPr>
            <a:r>
              <a:rPr lang="nl-NL" sz="1000" dirty="0">
                <a:latin typeface="Buenos Aires"/>
                <a:cs typeface="Segoe UI" panose="020B0502040204020203" pitchFamily="34" charset="0"/>
              </a:rPr>
              <a:t>Rechtbank Rotterdam 318762 / HA ZA 08-2781 24-11-2010 (voertaal Wet op het Primair Onderwijs)</a:t>
            </a:r>
          </a:p>
          <a:p>
            <a:pPr marL="0" indent="0">
              <a:lnSpc>
                <a:spcPct val="100000"/>
              </a:lnSpc>
              <a:spcBef>
                <a:spcPts val="0"/>
              </a:spcBef>
              <a:buNone/>
            </a:pPr>
            <a:endParaRPr lang="en-US" sz="1000" dirty="0">
              <a:latin typeface="Buenos Aires"/>
              <a:cs typeface="Segoe UI" panose="020B0502040204020203" pitchFamily="34" charset="0"/>
            </a:endParaRPr>
          </a:p>
        </p:txBody>
      </p:sp>
      <p:pic>
        <p:nvPicPr>
          <p:cNvPr id="2" name="Afbeelding 1" descr="Afbeelding met tekst, schermopname, ontwerp&#10;&#10;Automatisch gegenereerde beschrijving">
            <a:extLst>
              <a:ext uri="{FF2B5EF4-FFF2-40B4-BE49-F238E27FC236}">
                <a16:creationId xmlns:a16="http://schemas.microsoft.com/office/drawing/2014/main" id="{FD3FF6B9-8CAF-F75D-82FC-A11CE22A782F}"/>
              </a:ext>
            </a:extLst>
          </p:cNvPr>
          <p:cNvPicPr>
            <a:picLocks noChangeAspect="1"/>
          </p:cNvPicPr>
          <p:nvPr/>
        </p:nvPicPr>
        <p:blipFill>
          <a:blip r:embed="rId5"/>
          <a:stretch>
            <a:fillRect/>
          </a:stretch>
        </p:blipFill>
        <p:spPr>
          <a:xfrm>
            <a:off x="9004173" y="128025"/>
            <a:ext cx="1600717" cy="728076"/>
          </a:xfrm>
          <a:prstGeom prst="rect">
            <a:avLst/>
          </a:prstGeom>
        </p:spPr>
      </p:pic>
      <p:pic>
        <p:nvPicPr>
          <p:cNvPr id="5" name="Afbeelding 4" descr="Afbeelding met tekst, Lettertype, schermopname, rood&#10;&#10;Automatisch gegenereerde beschrijving">
            <a:extLst>
              <a:ext uri="{FF2B5EF4-FFF2-40B4-BE49-F238E27FC236}">
                <a16:creationId xmlns:a16="http://schemas.microsoft.com/office/drawing/2014/main" id="{381E5DDC-501D-F2AD-AC48-197C65DE838A}"/>
              </a:ext>
            </a:extLst>
          </p:cNvPr>
          <p:cNvPicPr>
            <a:picLocks noChangeAspect="1"/>
          </p:cNvPicPr>
          <p:nvPr/>
        </p:nvPicPr>
        <p:blipFill>
          <a:blip r:embed="rId6"/>
          <a:stretch>
            <a:fillRect/>
          </a:stretch>
        </p:blipFill>
        <p:spPr>
          <a:xfrm>
            <a:off x="7358513" y="265975"/>
            <a:ext cx="1507253" cy="452176"/>
          </a:xfrm>
          <a:prstGeom prst="rect">
            <a:avLst/>
          </a:prstGeom>
        </p:spPr>
      </p:pic>
    </p:spTree>
    <p:extLst>
      <p:ext uri="{BB962C8B-B14F-4D97-AF65-F5344CB8AC3E}">
        <p14:creationId xmlns:p14="http://schemas.microsoft.com/office/powerpoint/2010/main" val="11465572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E6B05D2C-EA08-60F5-E1F6-82BDEB36AB6F}"/>
              </a:ext>
            </a:extLst>
          </p:cNvPr>
          <p:cNvPicPr/>
          <p:nvPr/>
        </p:nvPicPr>
        <p:blipFill>
          <a:blip r:embed="rId2"/>
          <a:stretch>
            <a:fillRect/>
          </a:stretch>
        </p:blipFill>
        <p:spPr>
          <a:xfrm>
            <a:off x="0" y="0"/>
            <a:ext cx="12192001" cy="1038225"/>
          </a:xfrm>
          <a:prstGeom prst="rect">
            <a:avLst/>
          </a:prstGeom>
        </p:spPr>
      </p:pic>
      <p:sp>
        <p:nvSpPr>
          <p:cNvPr id="10" name="Titel 1">
            <a:extLst>
              <a:ext uri="{FF2B5EF4-FFF2-40B4-BE49-F238E27FC236}">
                <a16:creationId xmlns:a16="http://schemas.microsoft.com/office/drawing/2014/main" id="{ADB2A027-7811-42ED-C38A-03BB32D39B03}"/>
              </a:ext>
            </a:extLst>
          </p:cNvPr>
          <p:cNvSpPr txBox="1">
            <a:spLocks/>
          </p:cNvSpPr>
          <p:nvPr/>
        </p:nvSpPr>
        <p:spPr>
          <a:xfrm>
            <a:off x="506615" y="1027579"/>
            <a:ext cx="6394993" cy="532597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9600" b="1" dirty="0" err="1">
                <a:solidFill>
                  <a:srgbClr val="E30613"/>
                </a:solidFill>
                <a:latin typeface="Buenos Aires Black" pitchFamily="2" charset="77"/>
              </a:rPr>
              <a:t>Infosessie</a:t>
            </a:r>
            <a:r>
              <a:rPr lang="nl-NL" sz="9600" b="1" dirty="0" err="1">
                <a:solidFill>
                  <a:srgbClr val="FEDA1F"/>
                </a:solidFill>
                <a:latin typeface="Buenos Aires Black" panose="00000A00000000000000" pitchFamily="50" charset="0"/>
                <a:ea typeface="+mn-ea"/>
                <a:cs typeface="Baguet Script" panose="020F0502020204030204" pitchFamily="34" charset="0"/>
              </a:rPr>
              <a:t>Erkenning</a:t>
            </a:r>
            <a:r>
              <a:rPr lang="nl-NL" sz="9600" b="1" dirty="0" err="1">
                <a:solidFill>
                  <a:srgbClr val="E30613"/>
                </a:solidFill>
                <a:latin typeface="Buenos Aires Black" pitchFamily="2" charset="77"/>
              </a:rPr>
              <a:t>Deel</a:t>
            </a:r>
            <a:r>
              <a:rPr lang="nl-NL" sz="9600" b="1" dirty="0">
                <a:solidFill>
                  <a:srgbClr val="E30613"/>
                </a:solidFill>
                <a:latin typeface="Buenos Aires Black" pitchFamily="2" charset="77"/>
              </a:rPr>
              <a:t> II en Deel III</a:t>
            </a:r>
          </a:p>
        </p:txBody>
      </p:sp>
      <p:sp>
        <p:nvSpPr>
          <p:cNvPr id="11" name="Tijdelijke aanduiding voor inhoud 2">
            <a:extLst>
              <a:ext uri="{FF2B5EF4-FFF2-40B4-BE49-F238E27FC236}">
                <a16:creationId xmlns:a16="http://schemas.microsoft.com/office/drawing/2014/main" id="{A353AFEA-176F-4EF6-1C27-E3992DE8617E}"/>
              </a:ext>
            </a:extLst>
          </p:cNvPr>
          <p:cNvSpPr txBox="1">
            <a:spLocks noGrp="1" noRot="1" noMove="1" noResize="1" noEditPoints="1" noAdjustHandles="1" noChangeArrowheads="1" noChangeShapeType="1"/>
          </p:cNvSpPr>
          <p:nvPr/>
        </p:nvSpPr>
        <p:spPr>
          <a:xfrm>
            <a:off x="7189366" y="4484151"/>
            <a:ext cx="3481137" cy="112657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nl-NL" sz="1200" dirty="0">
              <a:solidFill>
                <a:srgbClr val="E30613"/>
              </a:solidFill>
              <a:latin typeface="Buenos Aires" pitchFamily="2" charset="77"/>
            </a:endParaRPr>
          </a:p>
        </p:txBody>
      </p:sp>
      <p:sp>
        <p:nvSpPr>
          <p:cNvPr id="12" name="Tijdelijke aanduiding voor inhoud 2">
            <a:extLst>
              <a:ext uri="{FF2B5EF4-FFF2-40B4-BE49-F238E27FC236}">
                <a16:creationId xmlns:a16="http://schemas.microsoft.com/office/drawing/2014/main" id="{F5091C2A-EBFA-42D7-B75D-8DFABE67FDF9}"/>
              </a:ext>
            </a:extLst>
          </p:cNvPr>
          <p:cNvSpPr txBox="1">
            <a:spLocks/>
          </p:cNvSpPr>
          <p:nvPr/>
        </p:nvSpPr>
        <p:spPr>
          <a:xfrm>
            <a:off x="7189366" y="3414382"/>
            <a:ext cx="4697834" cy="285026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nl-NL" sz="2400" b="1" dirty="0">
                <a:solidFill>
                  <a:srgbClr val="FEDA1F"/>
                </a:solidFill>
                <a:latin typeface="Buenos Aires"/>
                <a:cs typeface="Baguet Script" panose="020F0502020204030204" pitchFamily="34" charset="0"/>
              </a:rPr>
              <a:t>Programma</a:t>
            </a:r>
          </a:p>
          <a:p>
            <a:pPr>
              <a:lnSpc>
                <a:spcPct val="100000"/>
              </a:lnSpc>
            </a:pPr>
            <a:r>
              <a:rPr lang="nl-NL" sz="1800" b="1" dirty="0">
                <a:solidFill>
                  <a:srgbClr val="E30613"/>
                </a:solidFill>
                <a:latin typeface="Buenos Aires"/>
                <a:cs typeface="Baguet Script" panose="020F0502020204030204" pitchFamily="34" charset="0"/>
              </a:rPr>
              <a:t>Meerwaarde en beleidsmatige mogelijkheden;</a:t>
            </a:r>
          </a:p>
          <a:p>
            <a:pPr>
              <a:lnSpc>
                <a:spcPct val="100000"/>
              </a:lnSpc>
            </a:pPr>
            <a:r>
              <a:rPr lang="nl-NL" sz="1800" b="1" dirty="0">
                <a:solidFill>
                  <a:srgbClr val="E30613"/>
                </a:solidFill>
                <a:latin typeface="Buenos Aires"/>
                <a:cs typeface="Baguet Script" panose="020F0502020204030204" pitchFamily="34" charset="0"/>
              </a:rPr>
              <a:t>Stappen in de erkenning van het Papiaments onder Deel III Europees Handvest;</a:t>
            </a:r>
          </a:p>
          <a:p>
            <a:pPr>
              <a:lnSpc>
                <a:spcPct val="100000"/>
              </a:lnSpc>
            </a:pPr>
            <a:r>
              <a:rPr lang="nl-NL" sz="1800" b="1" dirty="0">
                <a:solidFill>
                  <a:srgbClr val="E30613"/>
                </a:solidFill>
                <a:latin typeface="Buenos Aires"/>
                <a:cs typeface="Baguet Script" panose="020F0502020204030204" pitchFamily="34" charset="0"/>
              </a:rPr>
              <a:t>Praktijkcasus over de kinderopvang en het Limburgs;</a:t>
            </a:r>
          </a:p>
          <a:p>
            <a:pPr>
              <a:lnSpc>
                <a:spcPct val="100000"/>
              </a:lnSpc>
            </a:pPr>
            <a:r>
              <a:rPr lang="nl-NL" sz="1800" b="1" dirty="0">
                <a:solidFill>
                  <a:srgbClr val="E30613"/>
                </a:solidFill>
                <a:latin typeface="Buenos Aires"/>
                <a:cs typeface="Baguet Script" panose="020F0502020204030204" pitchFamily="34" charset="0"/>
              </a:rPr>
              <a:t>Panelgesprek.</a:t>
            </a:r>
          </a:p>
        </p:txBody>
      </p:sp>
      <p:sp>
        <p:nvSpPr>
          <p:cNvPr id="13" name="Rechthoek 12">
            <a:extLst>
              <a:ext uri="{FF2B5EF4-FFF2-40B4-BE49-F238E27FC236}">
                <a16:creationId xmlns:a16="http://schemas.microsoft.com/office/drawing/2014/main" id="{77AFDF80-7014-E227-52C7-AE8901EF146A}"/>
              </a:ext>
            </a:extLst>
          </p:cNvPr>
          <p:cNvSpPr/>
          <p:nvPr/>
        </p:nvSpPr>
        <p:spPr>
          <a:xfrm>
            <a:off x="10550683" y="797859"/>
            <a:ext cx="895167" cy="22971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1B62A6D5-2C45-1118-2E6F-BCA63B7D5209}"/>
              </a:ext>
            </a:extLst>
          </p:cNvPr>
          <p:cNvSpPr txBox="1"/>
          <p:nvPr/>
        </p:nvSpPr>
        <p:spPr>
          <a:xfrm>
            <a:off x="7189366" y="6275294"/>
            <a:ext cx="6566210" cy="47271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2400" b="1" dirty="0" err="1">
                <a:solidFill>
                  <a:srgbClr val="E30613">
                    <a:alpha val="10000"/>
                  </a:srgbClr>
                </a:solidFill>
                <a:latin typeface="Buenos Aires SemBd" pitchFamily="2" charset="77"/>
              </a:rPr>
              <a:t>zodet</a:t>
            </a:r>
            <a:r>
              <a:rPr lang="nl-NL" sz="2400" b="1" dirty="0">
                <a:solidFill>
                  <a:srgbClr val="E30613">
                    <a:alpha val="10000"/>
                  </a:srgbClr>
                </a:solidFill>
                <a:latin typeface="Buenos Aires SemBd" pitchFamily="2" charset="77"/>
              </a:rPr>
              <a:t> veer ós </a:t>
            </a:r>
            <a:r>
              <a:rPr lang="nl-NL" sz="2400" b="1" dirty="0" err="1">
                <a:solidFill>
                  <a:srgbClr val="E30613">
                    <a:alpha val="10000"/>
                  </a:srgbClr>
                </a:solidFill>
                <a:latin typeface="Buenos Aires SemBd" pitchFamily="2" charset="77"/>
              </a:rPr>
              <a:t>versjtaon</a:t>
            </a:r>
            <a:endParaRPr lang="nl-NL" sz="2400" b="1" dirty="0">
              <a:solidFill>
                <a:srgbClr val="E30613">
                  <a:alpha val="10000"/>
                </a:srgbClr>
              </a:solidFill>
              <a:latin typeface="Buenos Aires SemBd" pitchFamily="2" charset="77"/>
            </a:endParaRPr>
          </a:p>
        </p:txBody>
      </p:sp>
      <p:pic>
        <p:nvPicPr>
          <p:cNvPr id="4" name="Afbeelding 3" descr="Afbeelding met tekst, schermopname, ontwerp&#10;&#10;Automatisch gegenereerde beschrijving">
            <a:extLst>
              <a:ext uri="{FF2B5EF4-FFF2-40B4-BE49-F238E27FC236}">
                <a16:creationId xmlns:a16="http://schemas.microsoft.com/office/drawing/2014/main" id="{D8FCB084-8202-8679-C839-C56FEA0C8AF8}"/>
              </a:ext>
            </a:extLst>
          </p:cNvPr>
          <p:cNvPicPr>
            <a:picLocks noChangeAspect="1"/>
          </p:cNvPicPr>
          <p:nvPr/>
        </p:nvPicPr>
        <p:blipFill>
          <a:blip r:embed="rId3"/>
          <a:stretch>
            <a:fillRect/>
          </a:stretch>
        </p:blipFill>
        <p:spPr>
          <a:xfrm>
            <a:off x="9004173" y="128025"/>
            <a:ext cx="1600717" cy="728076"/>
          </a:xfrm>
          <a:prstGeom prst="rect">
            <a:avLst/>
          </a:prstGeom>
        </p:spPr>
      </p:pic>
      <p:pic>
        <p:nvPicPr>
          <p:cNvPr id="9" name="Afbeelding 8" descr="Afbeelding met Graphics, Lettertype, grafische vormgeving, logo&#10;&#10;Automatisch gegenereerde beschrijving">
            <a:extLst>
              <a:ext uri="{FF2B5EF4-FFF2-40B4-BE49-F238E27FC236}">
                <a16:creationId xmlns:a16="http://schemas.microsoft.com/office/drawing/2014/main" id="{BDCE53E9-3A69-DEA2-C636-AF34C2FFCCC6}"/>
              </a:ext>
            </a:extLst>
          </p:cNvPr>
          <p:cNvPicPr>
            <a:picLocks noChangeAspect="1"/>
          </p:cNvPicPr>
          <p:nvPr/>
        </p:nvPicPr>
        <p:blipFill>
          <a:blip r:embed="rId4"/>
          <a:stretch>
            <a:fillRect/>
          </a:stretch>
        </p:blipFill>
        <p:spPr>
          <a:xfrm>
            <a:off x="6901608" y="217899"/>
            <a:ext cx="2028326" cy="548328"/>
          </a:xfrm>
          <a:prstGeom prst="rect">
            <a:avLst/>
          </a:prstGeom>
        </p:spPr>
      </p:pic>
      <p:pic>
        <p:nvPicPr>
          <p:cNvPr id="15" name="Afbeelding 14" descr="Afbeelding met tekst, Lettertype, schermopname, rood&#10;&#10;Automatisch gegenereerde beschrijving">
            <a:extLst>
              <a:ext uri="{FF2B5EF4-FFF2-40B4-BE49-F238E27FC236}">
                <a16:creationId xmlns:a16="http://schemas.microsoft.com/office/drawing/2014/main" id="{9A4A4A3C-F7A1-C740-73FD-AEC09D0CA08E}"/>
              </a:ext>
            </a:extLst>
          </p:cNvPr>
          <p:cNvPicPr>
            <a:picLocks noChangeAspect="1"/>
          </p:cNvPicPr>
          <p:nvPr/>
        </p:nvPicPr>
        <p:blipFill>
          <a:blip r:embed="rId5"/>
          <a:stretch>
            <a:fillRect/>
          </a:stretch>
        </p:blipFill>
        <p:spPr>
          <a:xfrm>
            <a:off x="5290393" y="244284"/>
            <a:ext cx="1507253" cy="452176"/>
          </a:xfrm>
          <a:prstGeom prst="rect">
            <a:avLst/>
          </a:prstGeom>
        </p:spPr>
      </p:pic>
      <p:pic>
        <p:nvPicPr>
          <p:cNvPr id="5" name="Afbeelding 4" descr="Afbeelding met logo, Graphics, symbool, Lettertype&#10;&#10;Automatisch gegenereerde beschrijving">
            <a:extLst>
              <a:ext uri="{FF2B5EF4-FFF2-40B4-BE49-F238E27FC236}">
                <a16:creationId xmlns:a16="http://schemas.microsoft.com/office/drawing/2014/main" id="{5C71C8D9-9C43-C2B3-948A-025C5A587238}"/>
              </a:ext>
            </a:extLst>
          </p:cNvPr>
          <p:cNvPicPr>
            <a:picLocks noChangeAspect="1"/>
          </p:cNvPicPr>
          <p:nvPr/>
        </p:nvPicPr>
        <p:blipFill>
          <a:blip r:embed="rId6"/>
          <a:stretch>
            <a:fillRect/>
          </a:stretch>
        </p:blipFill>
        <p:spPr>
          <a:xfrm>
            <a:off x="3703282" y="116587"/>
            <a:ext cx="1336708" cy="649640"/>
          </a:xfrm>
          <a:prstGeom prst="rect">
            <a:avLst/>
          </a:prstGeom>
        </p:spPr>
      </p:pic>
    </p:spTree>
    <p:extLst>
      <p:ext uri="{BB962C8B-B14F-4D97-AF65-F5344CB8AC3E}">
        <p14:creationId xmlns:p14="http://schemas.microsoft.com/office/powerpoint/2010/main" val="3057087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par>
                                <p:cTn id="8" presetID="22" presetClass="entr" presetSubtype="8" fill="hold" grpId="0" nodeType="withEffect" nodePh="1">
                                  <p:stCondLst>
                                    <p:cond delay="2000"/>
                                  </p:stCondLst>
                                  <p:endCondLst>
                                    <p:cond evt="begin" delay="0">
                                      <p:tn val="8"/>
                                    </p:cond>
                                  </p:endCondLst>
                                  <p:childTnLst>
                                    <p:set>
                                      <p:cBhvr>
                                        <p:cTn id="9" dur="1" fill="hold">
                                          <p:stCondLst>
                                            <p:cond delay="0"/>
                                          </p:stCondLst>
                                        </p:cTn>
                                        <p:tgtEl>
                                          <p:spTgt spid="11">
                                            <p:txEl>
                                              <p:pRg st="0" end="0"/>
                                            </p:txEl>
                                          </p:spTgt>
                                        </p:tgtEl>
                                        <p:attrNameLst>
                                          <p:attrName>style.visibility</p:attrName>
                                        </p:attrNameLst>
                                      </p:cBhvr>
                                      <p:to>
                                        <p:strVal val="visible"/>
                                      </p:to>
                                    </p:set>
                                    <p:animEffect transition="in" filter="wipe(left)">
                                      <p:cBhvr>
                                        <p:cTn id="10" dur="1000"/>
                                        <p:tgtEl>
                                          <p:spTgt spid="11">
                                            <p:txEl>
                                              <p:pRg st="0" end="0"/>
                                            </p:txEl>
                                          </p:spTgt>
                                        </p:tgtEl>
                                      </p:cBhvr>
                                    </p:animEffect>
                                  </p:childTnLst>
                                </p:cTn>
                              </p:par>
                              <p:par>
                                <p:cTn id="11" presetID="22" presetClass="entr" presetSubtype="8" fill="hold" grpId="0" nodeType="withEffect">
                                  <p:stCondLst>
                                    <p:cond delay="2000"/>
                                  </p:stCondLst>
                                  <p:childTnLst>
                                    <p:set>
                                      <p:cBhvr>
                                        <p:cTn id="12" dur="1" fill="hold">
                                          <p:stCondLst>
                                            <p:cond delay="0"/>
                                          </p:stCondLst>
                                        </p:cTn>
                                        <p:tgtEl>
                                          <p:spTgt spid="12">
                                            <p:txEl>
                                              <p:pRg st="0" end="0"/>
                                            </p:txEl>
                                          </p:spTgt>
                                        </p:tgtEl>
                                        <p:attrNameLst>
                                          <p:attrName>style.visibility</p:attrName>
                                        </p:attrNameLst>
                                      </p:cBhvr>
                                      <p:to>
                                        <p:strVal val="visible"/>
                                      </p:to>
                                    </p:set>
                                    <p:animEffect transition="in" filter="wipe(left)">
                                      <p:cBhvr>
                                        <p:cTn id="13" dur="1000"/>
                                        <p:tgtEl>
                                          <p:spTgt spid="12">
                                            <p:txEl>
                                              <p:pRg st="0" end="0"/>
                                            </p:txEl>
                                          </p:spTgt>
                                        </p:tgtEl>
                                      </p:cBhvr>
                                    </p:animEffect>
                                  </p:childTnLst>
                                </p:cTn>
                              </p:par>
                              <p:par>
                                <p:cTn id="14" presetID="22" presetClass="entr" presetSubtype="8" fill="hold" grpId="0" nodeType="withEffect">
                                  <p:stCondLst>
                                    <p:cond delay="2000"/>
                                  </p:stCondLst>
                                  <p:childTnLst>
                                    <p:set>
                                      <p:cBhvr>
                                        <p:cTn id="15" dur="1" fill="hold">
                                          <p:stCondLst>
                                            <p:cond delay="0"/>
                                          </p:stCondLst>
                                        </p:cTn>
                                        <p:tgtEl>
                                          <p:spTgt spid="12">
                                            <p:txEl>
                                              <p:pRg st="1" end="1"/>
                                            </p:txEl>
                                          </p:spTgt>
                                        </p:tgtEl>
                                        <p:attrNameLst>
                                          <p:attrName>style.visibility</p:attrName>
                                        </p:attrNameLst>
                                      </p:cBhvr>
                                      <p:to>
                                        <p:strVal val="visible"/>
                                      </p:to>
                                    </p:set>
                                    <p:animEffect transition="in" filter="wipe(left)">
                                      <p:cBhvr>
                                        <p:cTn id="16" dur="1000"/>
                                        <p:tgtEl>
                                          <p:spTgt spid="12">
                                            <p:txEl>
                                              <p:pRg st="1" end="1"/>
                                            </p:txEl>
                                          </p:spTgt>
                                        </p:tgtEl>
                                      </p:cBhvr>
                                    </p:animEffect>
                                  </p:childTnLst>
                                </p:cTn>
                              </p:par>
                              <p:par>
                                <p:cTn id="17" presetID="22" presetClass="entr" presetSubtype="8" fill="hold" grpId="0" nodeType="withEffect">
                                  <p:stCondLst>
                                    <p:cond delay="2000"/>
                                  </p:stCondLst>
                                  <p:childTnLst>
                                    <p:set>
                                      <p:cBhvr>
                                        <p:cTn id="18" dur="1" fill="hold">
                                          <p:stCondLst>
                                            <p:cond delay="0"/>
                                          </p:stCondLst>
                                        </p:cTn>
                                        <p:tgtEl>
                                          <p:spTgt spid="12">
                                            <p:txEl>
                                              <p:pRg st="2" end="2"/>
                                            </p:txEl>
                                          </p:spTgt>
                                        </p:tgtEl>
                                        <p:attrNameLst>
                                          <p:attrName>style.visibility</p:attrName>
                                        </p:attrNameLst>
                                      </p:cBhvr>
                                      <p:to>
                                        <p:strVal val="visible"/>
                                      </p:to>
                                    </p:set>
                                    <p:animEffect transition="in" filter="wipe(left)">
                                      <p:cBhvr>
                                        <p:cTn id="19" dur="1000"/>
                                        <p:tgtEl>
                                          <p:spTgt spid="12">
                                            <p:txEl>
                                              <p:pRg st="2" end="2"/>
                                            </p:txEl>
                                          </p:spTgt>
                                        </p:tgtEl>
                                      </p:cBhvr>
                                    </p:animEffect>
                                  </p:childTnLst>
                                </p:cTn>
                              </p:par>
                              <p:par>
                                <p:cTn id="20" presetID="22" presetClass="entr" presetSubtype="8" fill="hold" grpId="0" nodeType="withEffect">
                                  <p:stCondLst>
                                    <p:cond delay="2000"/>
                                  </p:stCondLst>
                                  <p:childTnLst>
                                    <p:set>
                                      <p:cBhvr>
                                        <p:cTn id="21" dur="1" fill="hold">
                                          <p:stCondLst>
                                            <p:cond delay="0"/>
                                          </p:stCondLst>
                                        </p:cTn>
                                        <p:tgtEl>
                                          <p:spTgt spid="12">
                                            <p:txEl>
                                              <p:pRg st="3" end="3"/>
                                            </p:txEl>
                                          </p:spTgt>
                                        </p:tgtEl>
                                        <p:attrNameLst>
                                          <p:attrName>style.visibility</p:attrName>
                                        </p:attrNameLst>
                                      </p:cBhvr>
                                      <p:to>
                                        <p:strVal val="visible"/>
                                      </p:to>
                                    </p:set>
                                    <p:animEffect transition="in" filter="wipe(left)">
                                      <p:cBhvr>
                                        <p:cTn id="22" dur="1000"/>
                                        <p:tgtEl>
                                          <p:spTgt spid="12">
                                            <p:txEl>
                                              <p:pRg st="3" end="3"/>
                                            </p:txEl>
                                          </p:spTgt>
                                        </p:tgtEl>
                                      </p:cBhvr>
                                    </p:animEffect>
                                  </p:childTnLst>
                                </p:cTn>
                              </p:par>
                              <p:par>
                                <p:cTn id="23" presetID="22" presetClass="entr" presetSubtype="8" fill="hold" grpId="0" nodeType="withEffect">
                                  <p:stCondLst>
                                    <p:cond delay="2000"/>
                                  </p:stCondLst>
                                  <p:childTnLst>
                                    <p:set>
                                      <p:cBhvr>
                                        <p:cTn id="24" dur="1" fill="hold">
                                          <p:stCondLst>
                                            <p:cond delay="0"/>
                                          </p:stCondLst>
                                        </p:cTn>
                                        <p:tgtEl>
                                          <p:spTgt spid="12">
                                            <p:txEl>
                                              <p:pRg st="4" end="4"/>
                                            </p:txEl>
                                          </p:spTgt>
                                        </p:tgtEl>
                                        <p:attrNameLst>
                                          <p:attrName>style.visibility</p:attrName>
                                        </p:attrNameLst>
                                      </p:cBhvr>
                                      <p:to>
                                        <p:strVal val="visible"/>
                                      </p:to>
                                    </p:set>
                                    <p:animEffect transition="in" filter="wipe(left)">
                                      <p:cBhvr>
                                        <p:cTn id="25" dur="10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build="allAtOnce"/>
      <p:bldP spid="12" grpId="0" build="allAtOnce"/>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AA1712E4-A785-BDBE-BB29-ED8441062E96}"/>
              </a:ext>
            </a:extLst>
          </p:cNvPr>
          <p:cNvSpPr>
            <a:spLocks noGrp="1" noRot="1" noMove="1" noResize="1" noEditPoints="1" noAdjustHandles="1" noChangeArrowheads="1" noChangeShapeType="1"/>
          </p:cNvSpPr>
          <p:nvPr/>
        </p:nvSpPr>
        <p:spPr>
          <a:xfrm>
            <a:off x="746150" y="0"/>
            <a:ext cx="11445850" cy="6858000"/>
          </a:xfrm>
          <a:prstGeom prst="rect">
            <a:avLst/>
          </a:prstGeom>
          <a:solidFill>
            <a:srgbClr val="2F548D">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8" name="Tijdelijke aanduiding voor inhoud 7">
            <a:extLst>
              <a:ext uri="{FF2B5EF4-FFF2-40B4-BE49-F238E27FC236}">
                <a16:creationId xmlns:a16="http://schemas.microsoft.com/office/drawing/2014/main" id="{CC9D8ADD-87EF-0B74-07EC-7499E800C7AE}"/>
              </a:ext>
            </a:extLst>
          </p:cNvPr>
          <p:cNvPicPr>
            <a:picLocks noGrp="1" noChangeAspect="1"/>
          </p:cNvPicPr>
          <p:nvPr>
            <p:ph idx="1"/>
          </p:nvPr>
        </p:nvPicPr>
        <p:blipFill>
          <a:blip r:embed="rId2"/>
          <a:srcRect/>
          <a:stretch/>
        </p:blipFill>
        <p:spPr>
          <a:xfrm>
            <a:off x="10796546" y="78645"/>
            <a:ext cx="1114508" cy="870469"/>
          </a:xfrm>
        </p:spPr>
      </p:pic>
      <p:sp>
        <p:nvSpPr>
          <p:cNvPr id="25" name="Titel 1">
            <a:extLst>
              <a:ext uri="{FF2B5EF4-FFF2-40B4-BE49-F238E27FC236}">
                <a16:creationId xmlns:a16="http://schemas.microsoft.com/office/drawing/2014/main" id="{707839BF-98E4-A218-E45F-B52F071829EF}"/>
              </a:ext>
            </a:extLst>
          </p:cNvPr>
          <p:cNvSpPr txBox="1"/>
          <p:nvPr/>
        </p:nvSpPr>
        <p:spPr>
          <a:xfrm>
            <a:off x="7189366" y="6275294"/>
            <a:ext cx="6566210" cy="47271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2400" b="1" dirty="0" err="1">
                <a:solidFill>
                  <a:schemeClr val="bg1"/>
                </a:solidFill>
                <a:latin typeface="Buenos Aires SemBd" pitchFamily="2" charset="77"/>
              </a:rPr>
              <a:t>zodet</a:t>
            </a:r>
            <a:r>
              <a:rPr lang="nl-NL" sz="2400" b="1" dirty="0">
                <a:solidFill>
                  <a:schemeClr val="bg1"/>
                </a:solidFill>
                <a:latin typeface="Buenos Aires SemBd" pitchFamily="2" charset="77"/>
              </a:rPr>
              <a:t> veer ós </a:t>
            </a:r>
            <a:r>
              <a:rPr lang="nl-NL" sz="2400" b="1" dirty="0" err="1">
                <a:solidFill>
                  <a:schemeClr val="bg1"/>
                </a:solidFill>
                <a:latin typeface="Buenos Aires SemBd" pitchFamily="2" charset="77"/>
              </a:rPr>
              <a:t>versjtaon</a:t>
            </a:r>
            <a:endParaRPr lang="nl-NL" sz="2400" b="1" dirty="0">
              <a:solidFill>
                <a:schemeClr val="bg1"/>
              </a:solidFill>
              <a:latin typeface="Buenos Aires SemBd" pitchFamily="2" charset="77"/>
            </a:endParaRPr>
          </a:p>
        </p:txBody>
      </p:sp>
      <p:sp>
        <p:nvSpPr>
          <p:cNvPr id="27" name="Tijdelijke aanduiding voor inhoud 2">
            <a:extLst>
              <a:ext uri="{FF2B5EF4-FFF2-40B4-BE49-F238E27FC236}">
                <a16:creationId xmlns:a16="http://schemas.microsoft.com/office/drawing/2014/main" id="{5FEA849A-4AF2-0625-3C3C-C88DC69ACE43}"/>
              </a:ext>
            </a:extLst>
          </p:cNvPr>
          <p:cNvSpPr txBox="1">
            <a:spLocks/>
          </p:cNvSpPr>
          <p:nvPr/>
        </p:nvSpPr>
        <p:spPr>
          <a:xfrm>
            <a:off x="1763753" y="2481095"/>
            <a:ext cx="9130988" cy="2881272"/>
          </a:xfrm>
          <a:prstGeom prst="rect">
            <a:avLst/>
          </a:prstGeom>
        </p:spPr>
        <p:txBody>
          <a:bodyPr vert="horz" lIns="91440" tIns="45720" rIns="91440" bIns="45720" numCol="2" spcCol="36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endParaRPr lang="nl-NL" sz="1600" dirty="0">
              <a:solidFill>
                <a:srgbClr val="2F548D"/>
              </a:solidFill>
              <a:latin typeface="Buenos Aires Light" pitchFamily="2" charset="77"/>
            </a:endParaRPr>
          </a:p>
        </p:txBody>
      </p:sp>
      <p:sp>
        <p:nvSpPr>
          <p:cNvPr id="30" name="Titel 1">
            <a:extLst>
              <a:ext uri="{FF2B5EF4-FFF2-40B4-BE49-F238E27FC236}">
                <a16:creationId xmlns:a16="http://schemas.microsoft.com/office/drawing/2014/main" id="{46F4EF5C-9285-3B62-4F48-913D76990A97}"/>
              </a:ext>
            </a:extLst>
          </p:cNvPr>
          <p:cNvSpPr txBox="1">
            <a:spLocks/>
          </p:cNvSpPr>
          <p:nvPr/>
        </p:nvSpPr>
        <p:spPr>
          <a:xfrm>
            <a:off x="1763750" y="1283650"/>
            <a:ext cx="913098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4800" b="1" dirty="0">
                <a:solidFill>
                  <a:srgbClr val="E30613"/>
                </a:solidFill>
                <a:latin typeface="Buenos Aires" pitchFamily="2" charset="77"/>
              </a:rPr>
              <a:t>Bronnenlijst</a:t>
            </a:r>
          </a:p>
        </p:txBody>
      </p:sp>
      <p:sp>
        <p:nvSpPr>
          <p:cNvPr id="3" name="Tijdelijke aanduiding voor inhoud 2">
            <a:extLst>
              <a:ext uri="{FF2B5EF4-FFF2-40B4-BE49-F238E27FC236}">
                <a16:creationId xmlns:a16="http://schemas.microsoft.com/office/drawing/2014/main" id="{861FFE74-239B-EE0C-4FC0-FB314B8F7CD6}"/>
              </a:ext>
            </a:extLst>
          </p:cNvPr>
          <p:cNvSpPr txBox="1">
            <a:spLocks/>
          </p:cNvSpPr>
          <p:nvPr/>
        </p:nvSpPr>
        <p:spPr>
          <a:xfrm>
            <a:off x="1763753" y="2481094"/>
            <a:ext cx="9130988" cy="3985020"/>
          </a:xfrm>
          <a:prstGeom prst="rect">
            <a:avLst/>
          </a:prstGeom>
        </p:spPr>
        <p:txBody>
          <a:bodyPr vert="horz" lIns="91440" tIns="45720" rIns="91440" bIns="45720" numCol="1" spcCol="360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nl-NL" sz="1000" b="1" dirty="0">
                <a:latin typeface="Buenos Aires"/>
                <a:cs typeface="Segoe UI" panose="020B0502040204020203" pitchFamily="34" charset="0"/>
              </a:rPr>
              <a:t>Friese taal en de kinderopvang</a:t>
            </a:r>
            <a:endParaRPr lang="nl-NL" sz="1000" dirty="0">
              <a:latin typeface="Buenos Aires"/>
              <a:cs typeface="Segoe UI" panose="020B0502040204020203" pitchFamily="34" charset="0"/>
            </a:endParaRPr>
          </a:p>
          <a:p>
            <a:pPr marL="0" indent="0">
              <a:lnSpc>
                <a:spcPct val="100000"/>
              </a:lnSpc>
              <a:spcBef>
                <a:spcPts val="0"/>
              </a:spcBef>
              <a:buFont typeface="Arial" panose="020B0604020202020204" pitchFamily="34" charset="0"/>
              <a:buNone/>
            </a:pPr>
            <a:r>
              <a:rPr lang="nl-NL" sz="1000" dirty="0" err="1">
                <a:latin typeface="Buenos Aires"/>
                <a:cs typeface="Segoe UI" panose="020B0502040204020203" pitchFamily="34" charset="0"/>
              </a:rPr>
              <a:t>Dingtiid</a:t>
            </a:r>
            <a:r>
              <a:rPr lang="nl-NL" sz="1000" dirty="0">
                <a:latin typeface="Buenos Aires"/>
                <a:cs typeface="Segoe UI" panose="020B0502040204020203" pitchFamily="34" charset="0"/>
              </a:rPr>
              <a:t>, Fries in de voorschoolse fase (2022)</a:t>
            </a:r>
          </a:p>
          <a:p>
            <a:pPr marL="0" indent="0">
              <a:lnSpc>
                <a:spcPct val="100000"/>
              </a:lnSpc>
              <a:spcBef>
                <a:spcPts val="0"/>
              </a:spcBef>
              <a:buFont typeface="Arial" panose="020B0604020202020204" pitchFamily="34" charset="0"/>
              <a:buNone/>
            </a:pPr>
            <a:r>
              <a:rPr lang="nl-NL" sz="1000" dirty="0">
                <a:latin typeface="Buenos Aires"/>
                <a:cs typeface="Segoe UI" panose="020B0502040204020203" pitchFamily="34" charset="0"/>
                <a:hlinkClick r:id="rId3"/>
              </a:rPr>
              <a:t>https://dingtiid.frl/wp-content/uploads/2023/01/2023-DINGTIID_ADVYS_BW_NL_V04-LR.pdf</a:t>
            </a:r>
            <a:r>
              <a:rPr lang="nl-NL" sz="1000" dirty="0">
                <a:latin typeface="Buenos Aires"/>
                <a:cs typeface="Segoe UI" panose="020B0502040204020203" pitchFamily="34" charset="0"/>
              </a:rPr>
              <a:t> </a:t>
            </a:r>
          </a:p>
          <a:p>
            <a:pPr marL="0" indent="0">
              <a:lnSpc>
                <a:spcPct val="100000"/>
              </a:lnSpc>
              <a:spcBef>
                <a:spcPts val="0"/>
              </a:spcBef>
              <a:buFont typeface="Arial" panose="020B0604020202020204" pitchFamily="34" charset="0"/>
              <a:buNone/>
            </a:pPr>
            <a:endParaRPr lang="nl-NL" sz="1000" dirty="0">
              <a:latin typeface="Buenos Aires"/>
              <a:cs typeface="Segoe UI" panose="020B0502040204020203" pitchFamily="34" charset="0"/>
            </a:endParaRPr>
          </a:p>
          <a:p>
            <a:pPr marL="0" indent="0">
              <a:lnSpc>
                <a:spcPct val="100000"/>
              </a:lnSpc>
              <a:spcBef>
                <a:spcPts val="0"/>
              </a:spcBef>
              <a:buFont typeface="Arial" panose="020B0604020202020204" pitchFamily="34" charset="0"/>
              <a:buNone/>
            </a:pPr>
            <a:r>
              <a:rPr lang="nl-NL" sz="1000" dirty="0" err="1">
                <a:latin typeface="Buenos Aires"/>
                <a:cs typeface="Segoe UI" panose="020B0502040204020203" pitchFamily="34" charset="0"/>
              </a:rPr>
              <a:t>Bestjoersôfspraak</a:t>
            </a:r>
            <a:r>
              <a:rPr lang="nl-NL" sz="1000" dirty="0">
                <a:latin typeface="Buenos Aires"/>
                <a:cs typeface="Segoe UI" panose="020B0502040204020203" pitchFamily="34" charset="0"/>
              </a:rPr>
              <a:t> </a:t>
            </a:r>
            <a:r>
              <a:rPr lang="nl-NL" sz="1000" dirty="0" err="1">
                <a:latin typeface="Buenos Aires"/>
                <a:cs typeface="Segoe UI" panose="020B0502040204020203" pitchFamily="34" charset="0"/>
              </a:rPr>
              <a:t>Fryske</a:t>
            </a:r>
            <a:r>
              <a:rPr lang="nl-NL" sz="1000" dirty="0">
                <a:latin typeface="Buenos Aires"/>
                <a:cs typeface="Segoe UI" panose="020B0502040204020203" pitchFamily="34" charset="0"/>
              </a:rPr>
              <a:t> taal en </a:t>
            </a:r>
            <a:r>
              <a:rPr lang="nl-NL" sz="1000" dirty="0" err="1">
                <a:latin typeface="Buenos Aires"/>
                <a:cs typeface="Segoe UI" panose="020B0502040204020203" pitchFamily="34" charset="0"/>
              </a:rPr>
              <a:t>kultuer</a:t>
            </a:r>
            <a:r>
              <a:rPr lang="nl-NL" sz="1000" dirty="0">
                <a:latin typeface="Buenos Aires"/>
                <a:cs typeface="Segoe UI" panose="020B0502040204020203" pitchFamily="34" charset="0"/>
              </a:rPr>
              <a:t> 2024 - 2028</a:t>
            </a:r>
          </a:p>
          <a:p>
            <a:pPr marL="0" indent="0">
              <a:lnSpc>
                <a:spcPct val="100000"/>
              </a:lnSpc>
              <a:spcBef>
                <a:spcPts val="0"/>
              </a:spcBef>
              <a:buFont typeface="Arial" panose="020B0604020202020204" pitchFamily="34" charset="0"/>
              <a:buNone/>
            </a:pPr>
            <a:r>
              <a:rPr lang="nl-NL" sz="1000" dirty="0">
                <a:latin typeface="Buenos Aires"/>
                <a:cs typeface="Segoe UI" panose="020B0502040204020203" pitchFamily="34" charset="0"/>
                <a:hlinkClick r:id="rId4"/>
              </a:rPr>
              <a:t>https://open.overheid.nl/documenten/2d7f302c-04b8-49f8-bc8b-bbb64a448250/file</a:t>
            </a:r>
            <a:r>
              <a:rPr lang="nl-NL" sz="1000" dirty="0">
                <a:latin typeface="Buenos Aires"/>
                <a:cs typeface="Segoe UI" panose="020B0502040204020203" pitchFamily="34" charset="0"/>
              </a:rPr>
              <a:t> </a:t>
            </a:r>
          </a:p>
          <a:p>
            <a:pPr marL="0" indent="0">
              <a:lnSpc>
                <a:spcPct val="100000"/>
              </a:lnSpc>
              <a:spcBef>
                <a:spcPts val="0"/>
              </a:spcBef>
              <a:buFont typeface="Arial" panose="020B0604020202020204" pitchFamily="34" charset="0"/>
              <a:buNone/>
            </a:pPr>
            <a:endParaRPr lang="nl-NL" sz="1000" dirty="0">
              <a:latin typeface="Buenos Aires"/>
              <a:cs typeface="Segoe UI" panose="020B0502040204020203" pitchFamily="34" charset="0"/>
            </a:endParaRPr>
          </a:p>
          <a:p>
            <a:pPr marL="0" indent="0">
              <a:lnSpc>
                <a:spcPct val="100000"/>
              </a:lnSpc>
              <a:spcBef>
                <a:spcPts val="0"/>
              </a:spcBef>
              <a:buFont typeface="Arial" panose="020B0604020202020204" pitchFamily="34" charset="0"/>
              <a:buNone/>
            </a:pPr>
            <a:r>
              <a:rPr lang="nl-NL" sz="1000" dirty="0">
                <a:latin typeface="Buenos Aires"/>
                <a:cs typeface="Segoe UI" panose="020B0502040204020203" pitchFamily="34" charset="0"/>
              </a:rPr>
              <a:t>Taalnota </a:t>
            </a:r>
            <a:r>
              <a:rPr lang="nl-NL" sz="1000" dirty="0" err="1">
                <a:latin typeface="Buenos Aires"/>
                <a:cs typeface="Segoe UI" panose="020B0502040204020203" pitchFamily="34" charset="0"/>
              </a:rPr>
              <a:t>Fansels</a:t>
            </a:r>
            <a:r>
              <a:rPr lang="nl-NL" sz="1000" dirty="0">
                <a:latin typeface="Buenos Aires"/>
                <a:cs typeface="Segoe UI" panose="020B0502040204020203" pitchFamily="34" charset="0"/>
              </a:rPr>
              <a:t> </a:t>
            </a:r>
            <a:r>
              <a:rPr lang="nl-NL" sz="1000" dirty="0" err="1">
                <a:latin typeface="Buenos Aires"/>
                <a:cs typeface="Segoe UI" panose="020B0502040204020203" pitchFamily="34" charset="0"/>
              </a:rPr>
              <a:t>Frysk</a:t>
            </a:r>
            <a:r>
              <a:rPr lang="nl-NL" sz="1000" dirty="0">
                <a:latin typeface="Buenos Aires"/>
                <a:cs typeface="Segoe UI" panose="020B0502040204020203" pitchFamily="34" charset="0"/>
              </a:rPr>
              <a:t> 2025-2028</a:t>
            </a:r>
          </a:p>
          <a:p>
            <a:pPr marL="0" indent="0">
              <a:lnSpc>
                <a:spcPct val="100000"/>
              </a:lnSpc>
              <a:spcBef>
                <a:spcPts val="0"/>
              </a:spcBef>
              <a:buFont typeface="Arial" panose="020B0604020202020204" pitchFamily="34" charset="0"/>
              <a:buNone/>
            </a:pPr>
            <a:r>
              <a:rPr lang="nl-NL" sz="1000" dirty="0">
                <a:latin typeface="Buenos Aires"/>
                <a:cs typeface="Segoe UI" panose="020B0502040204020203" pitchFamily="34" charset="0"/>
                <a:hlinkClick r:id="rId5"/>
              </a:rPr>
              <a:t>https://cuatro.sim-cdn.nl/fryslan/uploads/2024-05-14_taalnota_nl.pdf?cb=2HdyA6UK</a:t>
            </a:r>
            <a:r>
              <a:rPr lang="nl-NL" sz="1000" dirty="0">
                <a:latin typeface="Buenos Aires"/>
                <a:cs typeface="Segoe UI" panose="020B0502040204020203" pitchFamily="34" charset="0"/>
              </a:rPr>
              <a:t> </a:t>
            </a:r>
          </a:p>
          <a:p>
            <a:pPr marL="0" indent="0">
              <a:lnSpc>
                <a:spcPct val="100000"/>
              </a:lnSpc>
              <a:spcBef>
                <a:spcPts val="0"/>
              </a:spcBef>
              <a:buFont typeface="Arial" panose="020B0604020202020204" pitchFamily="34" charset="0"/>
              <a:buNone/>
            </a:pPr>
            <a:endParaRPr lang="nl-NL" sz="1000" dirty="0">
              <a:latin typeface="Buenos Aires"/>
              <a:cs typeface="Segoe UI" panose="020B0502040204020203" pitchFamily="34" charset="0"/>
            </a:endParaRPr>
          </a:p>
          <a:p>
            <a:pPr marL="0" indent="0">
              <a:lnSpc>
                <a:spcPct val="100000"/>
              </a:lnSpc>
              <a:spcBef>
                <a:spcPts val="0"/>
              </a:spcBef>
              <a:buFont typeface="Arial" panose="020B0604020202020204" pitchFamily="34" charset="0"/>
              <a:buNone/>
            </a:pPr>
            <a:r>
              <a:rPr lang="nl-NL" sz="1000" dirty="0">
                <a:latin typeface="Buenos Aires"/>
                <a:cs typeface="Segoe UI" panose="020B0502040204020203" pitchFamily="34" charset="0"/>
              </a:rPr>
              <a:t>Taalplan </a:t>
            </a:r>
            <a:r>
              <a:rPr lang="nl-NL" sz="1000" dirty="0" err="1">
                <a:latin typeface="Buenos Aires"/>
                <a:cs typeface="Segoe UI" panose="020B0502040204020203" pitchFamily="34" charset="0"/>
              </a:rPr>
              <a:t>Frysk</a:t>
            </a:r>
            <a:r>
              <a:rPr lang="nl-NL" sz="1000" dirty="0">
                <a:latin typeface="Buenos Aires"/>
                <a:cs typeface="Segoe UI" panose="020B0502040204020203" pitchFamily="34" charset="0"/>
              </a:rPr>
              <a:t> 2030</a:t>
            </a:r>
          </a:p>
          <a:p>
            <a:pPr marL="0" indent="0">
              <a:lnSpc>
                <a:spcPct val="100000"/>
              </a:lnSpc>
              <a:spcBef>
                <a:spcPts val="0"/>
              </a:spcBef>
              <a:buFont typeface="Arial" panose="020B0604020202020204" pitchFamily="34" charset="0"/>
              <a:buNone/>
            </a:pPr>
            <a:r>
              <a:rPr lang="nl-NL" sz="1000" dirty="0">
                <a:latin typeface="Buenos Aires"/>
                <a:cs typeface="Segoe UI" panose="020B0502040204020203" pitchFamily="34" charset="0"/>
                <a:hlinkClick r:id="rId6"/>
              </a:rPr>
              <a:t>https://taalplan.frl/wp-content/uploads/2022/11/TF2030_Projectplan_2021_toegankelijk_totaal_beeldscherm.pdf</a:t>
            </a:r>
            <a:endParaRPr lang="nl-NL" sz="1000" dirty="0">
              <a:latin typeface="Buenos Aires"/>
              <a:cs typeface="Segoe UI" panose="020B0502040204020203" pitchFamily="34" charset="0"/>
            </a:endParaRPr>
          </a:p>
          <a:p>
            <a:pPr marL="0" indent="0">
              <a:lnSpc>
                <a:spcPct val="100000"/>
              </a:lnSpc>
              <a:spcBef>
                <a:spcPts val="0"/>
              </a:spcBef>
              <a:buFont typeface="Arial" panose="020B0604020202020204" pitchFamily="34" charset="0"/>
              <a:buNone/>
            </a:pPr>
            <a:endParaRPr lang="nl-NL" sz="1000" dirty="0">
              <a:latin typeface="Buenos Aires"/>
              <a:cs typeface="Segoe UI" panose="020B0502040204020203" pitchFamily="34" charset="0"/>
            </a:endParaRPr>
          </a:p>
          <a:p>
            <a:pPr marL="0" indent="0">
              <a:lnSpc>
                <a:spcPct val="100000"/>
              </a:lnSpc>
              <a:spcBef>
                <a:spcPts val="0"/>
              </a:spcBef>
              <a:buNone/>
            </a:pPr>
            <a:r>
              <a:rPr lang="nl-NL" sz="1000" b="1" dirty="0">
                <a:latin typeface="Segoe UI" panose="020B0502040204020203" pitchFamily="34" charset="0"/>
                <a:cs typeface="Segoe UI" panose="020B0502040204020203" pitchFamily="34" charset="0"/>
              </a:rPr>
              <a:t>Onderzoek voordelen meertaligheid</a:t>
            </a:r>
            <a:endParaRPr lang="nl-NL" sz="1000" dirty="0">
              <a:latin typeface="Segoe UI" panose="020B0502040204020203" pitchFamily="34" charset="0"/>
              <a:cs typeface="Segoe UI" panose="020B0502040204020203" pitchFamily="34" charset="0"/>
            </a:endParaRPr>
          </a:p>
          <a:p>
            <a:pPr marL="0" indent="0">
              <a:lnSpc>
                <a:spcPct val="100000"/>
              </a:lnSpc>
              <a:spcBef>
                <a:spcPts val="0"/>
              </a:spcBef>
              <a:buNone/>
            </a:pPr>
            <a:r>
              <a:rPr lang="nl-NL" sz="1000" dirty="0">
                <a:latin typeface="Segoe UI" panose="020B0502040204020203" pitchFamily="34" charset="0"/>
                <a:cs typeface="Segoe UI" panose="020B0502040204020203" pitchFamily="34" charset="0"/>
              </a:rPr>
              <a:t>Nederlandse Vereniging van Pedagogen en Onderwijskundigen</a:t>
            </a:r>
          </a:p>
          <a:p>
            <a:pPr marL="0" indent="0">
              <a:lnSpc>
                <a:spcPct val="100000"/>
              </a:lnSpc>
              <a:spcBef>
                <a:spcPts val="0"/>
              </a:spcBef>
              <a:buNone/>
            </a:pPr>
            <a:r>
              <a:rPr lang="nl-NL" sz="1000" dirty="0">
                <a:latin typeface="Segoe UI" panose="020B0502040204020203" pitchFamily="34" charset="0"/>
                <a:cs typeface="Segoe UI" panose="020B0502040204020203" pitchFamily="34" charset="0"/>
                <a:hlinkClick r:id="rId7"/>
              </a:rPr>
              <a:t>https://www.nvo.nl/actueel/meertaligheid-geen-nadeel-maar-voordeel</a:t>
            </a:r>
            <a:r>
              <a:rPr lang="nl-NL" sz="1000" dirty="0">
                <a:latin typeface="Segoe UI" panose="020B0502040204020203" pitchFamily="34" charset="0"/>
                <a:cs typeface="Segoe UI" panose="020B0502040204020203" pitchFamily="34" charset="0"/>
              </a:rPr>
              <a:t> </a:t>
            </a:r>
          </a:p>
          <a:p>
            <a:pPr marL="0" indent="0">
              <a:lnSpc>
                <a:spcPct val="100000"/>
              </a:lnSpc>
              <a:spcBef>
                <a:spcPts val="0"/>
              </a:spcBef>
              <a:buNone/>
            </a:pPr>
            <a:endParaRPr lang="nl-NL" sz="1000" dirty="0">
              <a:latin typeface="Segoe UI" panose="020B0502040204020203" pitchFamily="34" charset="0"/>
              <a:cs typeface="Segoe UI" panose="020B0502040204020203" pitchFamily="34" charset="0"/>
            </a:endParaRPr>
          </a:p>
          <a:p>
            <a:pPr marL="0" indent="0">
              <a:lnSpc>
                <a:spcPct val="100000"/>
              </a:lnSpc>
              <a:spcBef>
                <a:spcPts val="0"/>
              </a:spcBef>
              <a:buNone/>
            </a:pPr>
            <a:r>
              <a:rPr lang="nl-NL" sz="1000" dirty="0">
                <a:latin typeface="Segoe UI" panose="020B0502040204020203" pitchFamily="34" charset="0"/>
                <a:cs typeface="Segoe UI" panose="020B0502040204020203" pitchFamily="34" charset="0"/>
              </a:rPr>
              <a:t>Jim </a:t>
            </a:r>
            <a:r>
              <a:rPr lang="nl-NL" sz="1000" dirty="0" err="1">
                <a:latin typeface="Segoe UI" panose="020B0502040204020203" pitchFamily="34" charset="0"/>
                <a:cs typeface="Segoe UI" panose="020B0502040204020203" pitchFamily="34" charset="0"/>
              </a:rPr>
              <a:t>Cummins</a:t>
            </a:r>
            <a:endParaRPr lang="nl-NL" sz="1000" dirty="0">
              <a:latin typeface="Segoe UI" panose="020B0502040204020203" pitchFamily="34" charset="0"/>
              <a:cs typeface="Segoe UI" panose="020B0502040204020203" pitchFamily="34" charset="0"/>
            </a:endParaRPr>
          </a:p>
          <a:p>
            <a:pPr marL="0" indent="0">
              <a:lnSpc>
                <a:spcPct val="100000"/>
              </a:lnSpc>
              <a:spcBef>
                <a:spcPts val="0"/>
              </a:spcBef>
              <a:buNone/>
            </a:pPr>
            <a:r>
              <a:rPr lang="nl-NL" sz="1000" dirty="0">
                <a:latin typeface="Segoe UI" panose="020B0502040204020203" pitchFamily="34" charset="0"/>
                <a:cs typeface="Segoe UI" panose="020B0502040204020203" pitchFamily="34" charset="0"/>
                <a:hlinkClick r:id="rId8"/>
              </a:rPr>
              <a:t>https://www.researchgate.net/profile/Jim-Cummins</a:t>
            </a:r>
            <a:r>
              <a:rPr lang="nl-NL" sz="1000" dirty="0">
                <a:latin typeface="Segoe UI" panose="020B0502040204020203" pitchFamily="34" charset="0"/>
                <a:cs typeface="Segoe UI" panose="020B0502040204020203" pitchFamily="34" charset="0"/>
              </a:rPr>
              <a:t> </a:t>
            </a:r>
          </a:p>
          <a:p>
            <a:pPr marL="0" indent="0">
              <a:lnSpc>
                <a:spcPct val="100000"/>
              </a:lnSpc>
              <a:spcBef>
                <a:spcPts val="0"/>
              </a:spcBef>
              <a:buNone/>
            </a:pPr>
            <a:endParaRPr lang="nl-NL" sz="1000" dirty="0">
              <a:latin typeface="Segoe UI" panose="020B0502040204020203" pitchFamily="34" charset="0"/>
              <a:cs typeface="Segoe UI" panose="020B0502040204020203" pitchFamily="34" charset="0"/>
            </a:endParaRPr>
          </a:p>
          <a:p>
            <a:pPr marL="0" indent="0">
              <a:lnSpc>
                <a:spcPct val="100000"/>
              </a:lnSpc>
              <a:spcBef>
                <a:spcPts val="0"/>
              </a:spcBef>
              <a:buNone/>
            </a:pPr>
            <a:r>
              <a:rPr lang="nl-NL" sz="1000" dirty="0">
                <a:latin typeface="Segoe UI" panose="020B0502040204020203" pitchFamily="34" charset="0"/>
                <a:cs typeface="Segoe UI" panose="020B0502040204020203" pitchFamily="34" charset="0"/>
              </a:rPr>
              <a:t>Piet van </a:t>
            </a:r>
            <a:r>
              <a:rPr lang="nl-NL" sz="1000" dirty="0" err="1">
                <a:latin typeface="Segoe UI" panose="020B0502040204020203" pitchFamily="34" charset="0"/>
                <a:cs typeface="Segoe UI" panose="020B0502040204020203" pitchFamily="34" charset="0"/>
              </a:rPr>
              <a:t>Aevermaet</a:t>
            </a:r>
            <a:endParaRPr lang="nl-NL" sz="1000" dirty="0">
              <a:latin typeface="Segoe UI" panose="020B0502040204020203" pitchFamily="34" charset="0"/>
              <a:cs typeface="Segoe UI" panose="020B0502040204020203" pitchFamily="34" charset="0"/>
            </a:endParaRPr>
          </a:p>
          <a:p>
            <a:pPr marL="0" indent="0">
              <a:lnSpc>
                <a:spcPct val="100000"/>
              </a:lnSpc>
              <a:spcBef>
                <a:spcPts val="0"/>
              </a:spcBef>
              <a:buNone/>
            </a:pPr>
            <a:r>
              <a:rPr lang="nl-NL" sz="1000" dirty="0">
                <a:latin typeface="Segoe UI" panose="020B0502040204020203" pitchFamily="34" charset="0"/>
                <a:cs typeface="Segoe UI" panose="020B0502040204020203" pitchFamily="34" charset="0"/>
                <a:hlinkClick r:id="rId9"/>
              </a:rPr>
              <a:t>https://research.flw.ugent.be/nl/piet.vanavermaet</a:t>
            </a:r>
            <a:r>
              <a:rPr lang="nl-NL" sz="1000" dirty="0">
                <a:latin typeface="Segoe UI" panose="020B0502040204020203" pitchFamily="34" charset="0"/>
                <a:cs typeface="Segoe UI" panose="020B0502040204020203" pitchFamily="34" charset="0"/>
              </a:rPr>
              <a:t> </a:t>
            </a:r>
          </a:p>
          <a:p>
            <a:pPr marL="0" indent="0">
              <a:lnSpc>
                <a:spcPct val="100000"/>
              </a:lnSpc>
              <a:spcBef>
                <a:spcPts val="0"/>
              </a:spcBef>
              <a:buNone/>
            </a:pPr>
            <a:endParaRPr lang="nl-NL" sz="1000" dirty="0">
              <a:latin typeface="Segoe UI" panose="020B0502040204020203" pitchFamily="34" charset="0"/>
              <a:cs typeface="Segoe UI" panose="020B0502040204020203" pitchFamily="34" charset="0"/>
            </a:endParaRPr>
          </a:p>
          <a:p>
            <a:pPr marL="0" indent="0">
              <a:lnSpc>
                <a:spcPct val="100000"/>
              </a:lnSpc>
              <a:spcBef>
                <a:spcPts val="0"/>
              </a:spcBef>
              <a:buNone/>
            </a:pPr>
            <a:r>
              <a:rPr lang="nl-NL" sz="1000" dirty="0" err="1">
                <a:latin typeface="Segoe UI" panose="020B0502040204020203" pitchFamily="34" charset="0"/>
                <a:cs typeface="Segoe UI" panose="020B0502040204020203" pitchFamily="34" charset="0"/>
              </a:rPr>
              <a:t>Francois</a:t>
            </a:r>
            <a:r>
              <a:rPr lang="nl-NL" sz="1000" dirty="0">
                <a:latin typeface="Segoe UI" panose="020B0502040204020203" pitchFamily="34" charset="0"/>
                <a:cs typeface="Segoe UI" panose="020B0502040204020203" pitchFamily="34" charset="0"/>
              </a:rPr>
              <a:t> </a:t>
            </a:r>
            <a:r>
              <a:rPr lang="nl-NL" sz="1000" dirty="0" err="1">
                <a:latin typeface="Segoe UI" panose="020B0502040204020203" pitchFamily="34" charset="0"/>
                <a:cs typeface="Segoe UI" panose="020B0502040204020203" pitchFamily="34" charset="0"/>
              </a:rPr>
              <a:t>Grosjean</a:t>
            </a:r>
            <a:endParaRPr lang="nl-NL" sz="1000" dirty="0">
              <a:latin typeface="Segoe UI" panose="020B0502040204020203" pitchFamily="34" charset="0"/>
              <a:cs typeface="Segoe UI" panose="020B0502040204020203" pitchFamily="34" charset="0"/>
            </a:endParaRPr>
          </a:p>
          <a:p>
            <a:pPr marL="0" indent="0">
              <a:lnSpc>
                <a:spcPct val="100000"/>
              </a:lnSpc>
              <a:spcBef>
                <a:spcPts val="0"/>
              </a:spcBef>
              <a:buNone/>
            </a:pPr>
            <a:r>
              <a:rPr lang="nl-NL" sz="1000" dirty="0">
                <a:latin typeface="Segoe UI" panose="020B0502040204020203" pitchFamily="34" charset="0"/>
                <a:cs typeface="Segoe UI" panose="020B0502040204020203" pitchFamily="34" charset="0"/>
                <a:hlinkClick r:id="rId10"/>
              </a:rPr>
              <a:t>https://www.francoisgrosjean.ch/bilin_bicult_en.html</a:t>
            </a:r>
            <a:r>
              <a:rPr lang="nl-NL" sz="1000" dirty="0">
                <a:latin typeface="Segoe UI" panose="020B0502040204020203" pitchFamily="34" charset="0"/>
                <a:cs typeface="Segoe UI" panose="020B0502040204020203" pitchFamily="34" charset="0"/>
              </a:rPr>
              <a:t> </a:t>
            </a:r>
          </a:p>
          <a:p>
            <a:pPr marL="0" indent="0">
              <a:lnSpc>
                <a:spcPct val="100000"/>
              </a:lnSpc>
              <a:spcBef>
                <a:spcPts val="0"/>
              </a:spcBef>
              <a:buNone/>
            </a:pPr>
            <a:endParaRPr lang="nl-NL" sz="1000" dirty="0">
              <a:latin typeface="Segoe UI" panose="020B0502040204020203" pitchFamily="34" charset="0"/>
              <a:cs typeface="Segoe UI" panose="020B0502040204020203" pitchFamily="34" charset="0"/>
            </a:endParaRPr>
          </a:p>
          <a:p>
            <a:pPr marL="0" indent="0">
              <a:lnSpc>
                <a:spcPct val="100000"/>
              </a:lnSpc>
              <a:spcBef>
                <a:spcPts val="0"/>
              </a:spcBef>
              <a:buFont typeface="Arial" panose="020B0604020202020204" pitchFamily="34" charset="0"/>
              <a:buNone/>
            </a:pPr>
            <a:endParaRPr lang="nl-NL" sz="1000" dirty="0">
              <a:latin typeface="Buenos Aires"/>
              <a:cs typeface="Segoe UI" panose="020B0502040204020203" pitchFamily="34" charset="0"/>
            </a:endParaRPr>
          </a:p>
        </p:txBody>
      </p:sp>
      <p:pic>
        <p:nvPicPr>
          <p:cNvPr id="2" name="Afbeelding 1" descr="Afbeelding met tekst, schermopname, ontwerp&#10;&#10;Automatisch gegenereerde beschrijving">
            <a:extLst>
              <a:ext uri="{FF2B5EF4-FFF2-40B4-BE49-F238E27FC236}">
                <a16:creationId xmlns:a16="http://schemas.microsoft.com/office/drawing/2014/main" id="{E15A8AE5-7824-C8E8-90CE-4D074F1BAB32}"/>
              </a:ext>
            </a:extLst>
          </p:cNvPr>
          <p:cNvPicPr>
            <a:picLocks noChangeAspect="1"/>
          </p:cNvPicPr>
          <p:nvPr/>
        </p:nvPicPr>
        <p:blipFill>
          <a:blip r:embed="rId11"/>
          <a:stretch>
            <a:fillRect/>
          </a:stretch>
        </p:blipFill>
        <p:spPr>
          <a:xfrm>
            <a:off x="9004173" y="128025"/>
            <a:ext cx="1600717" cy="728076"/>
          </a:xfrm>
          <a:prstGeom prst="rect">
            <a:avLst/>
          </a:prstGeom>
        </p:spPr>
      </p:pic>
      <p:pic>
        <p:nvPicPr>
          <p:cNvPr id="5" name="Afbeelding 4" descr="Afbeelding met tekst, Lettertype, schermopname, rood&#10;&#10;Automatisch gegenereerde beschrijving">
            <a:extLst>
              <a:ext uri="{FF2B5EF4-FFF2-40B4-BE49-F238E27FC236}">
                <a16:creationId xmlns:a16="http://schemas.microsoft.com/office/drawing/2014/main" id="{3C5B3060-7FB4-C57F-688F-B66865F3198A}"/>
              </a:ext>
            </a:extLst>
          </p:cNvPr>
          <p:cNvPicPr>
            <a:picLocks noChangeAspect="1"/>
          </p:cNvPicPr>
          <p:nvPr/>
        </p:nvPicPr>
        <p:blipFill>
          <a:blip r:embed="rId12"/>
          <a:stretch>
            <a:fillRect/>
          </a:stretch>
        </p:blipFill>
        <p:spPr>
          <a:xfrm>
            <a:off x="7358513" y="265975"/>
            <a:ext cx="1507253" cy="452176"/>
          </a:xfrm>
          <a:prstGeom prst="rect">
            <a:avLst/>
          </a:prstGeom>
        </p:spPr>
      </p:pic>
    </p:spTree>
    <p:extLst>
      <p:ext uri="{BB962C8B-B14F-4D97-AF65-F5344CB8AC3E}">
        <p14:creationId xmlns:p14="http://schemas.microsoft.com/office/powerpoint/2010/main" val="13438451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AA1712E4-A785-BDBE-BB29-ED8441062E96}"/>
              </a:ext>
            </a:extLst>
          </p:cNvPr>
          <p:cNvSpPr>
            <a:spLocks noGrp="1" noRot="1" noMove="1" noResize="1" noEditPoints="1" noAdjustHandles="1" noChangeArrowheads="1" noChangeShapeType="1"/>
          </p:cNvSpPr>
          <p:nvPr/>
        </p:nvSpPr>
        <p:spPr>
          <a:xfrm>
            <a:off x="746150" y="0"/>
            <a:ext cx="11445850" cy="6858000"/>
          </a:xfrm>
          <a:prstGeom prst="rect">
            <a:avLst/>
          </a:prstGeom>
          <a:solidFill>
            <a:srgbClr val="2F548D">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8" name="Tijdelijke aanduiding voor inhoud 7">
            <a:extLst>
              <a:ext uri="{FF2B5EF4-FFF2-40B4-BE49-F238E27FC236}">
                <a16:creationId xmlns:a16="http://schemas.microsoft.com/office/drawing/2014/main" id="{CC9D8ADD-87EF-0B74-07EC-7499E800C7AE}"/>
              </a:ext>
            </a:extLst>
          </p:cNvPr>
          <p:cNvPicPr>
            <a:picLocks noGrp="1" noChangeAspect="1"/>
          </p:cNvPicPr>
          <p:nvPr>
            <p:ph idx="1"/>
          </p:nvPr>
        </p:nvPicPr>
        <p:blipFill>
          <a:blip r:embed="rId2"/>
          <a:srcRect/>
          <a:stretch/>
        </p:blipFill>
        <p:spPr>
          <a:xfrm>
            <a:off x="10796546" y="78645"/>
            <a:ext cx="1114508" cy="870469"/>
          </a:xfrm>
        </p:spPr>
      </p:pic>
      <p:sp>
        <p:nvSpPr>
          <p:cNvPr id="25" name="Titel 1">
            <a:extLst>
              <a:ext uri="{FF2B5EF4-FFF2-40B4-BE49-F238E27FC236}">
                <a16:creationId xmlns:a16="http://schemas.microsoft.com/office/drawing/2014/main" id="{707839BF-98E4-A218-E45F-B52F071829EF}"/>
              </a:ext>
            </a:extLst>
          </p:cNvPr>
          <p:cNvSpPr txBox="1"/>
          <p:nvPr/>
        </p:nvSpPr>
        <p:spPr>
          <a:xfrm>
            <a:off x="7189366" y="6275294"/>
            <a:ext cx="6566210" cy="47271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2400" b="1" dirty="0" err="1">
                <a:solidFill>
                  <a:schemeClr val="bg1"/>
                </a:solidFill>
                <a:latin typeface="Buenos Aires SemBd" pitchFamily="2" charset="77"/>
              </a:rPr>
              <a:t>zodet</a:t>
            </a:r>
            <a:r>
              <a:rPr lang="nl-NL" sz="2400" b="1" dirty="0">
                <a:solidFill>
                  <a:schemeClr val="bg1"/>
                </a:solidFill>
                <a:latin typeface="Buenos Aires SemBd" pitchFamily="2" charset="77"/>
              </a:rPr>
              <a:t> veer ós </a:t>
            </a:r>
            <a:r>
              <a:rPr lang="nl-NL" sz="2400" b="1" dirty="0" err="1">
                <a:solidFill>
                  <a:schemeClr val="bg1"/>
                </a:solidFill>
                <a:latin typeface="Buenos Aires SemBd" pitchFamily="2" charset="77"/>
              </a:rPr>
              <a:t>versjtaon</a:t>
            </a:r>
            <a:endParaRPr lang="nl-NL" sz="2400" b="1" dirty="0">
              <a:solidFill>
                <a:schemeClr val="bg1"/>
              </a:solidFill>
              <a:latin typeface="Buenos Aires SemBd" pitchFamily="2" charset="77"/>
            </a:endParaRPr>
          </a:p>
        </p:txBody>
      </p:sp>
      <p:sp>
        <p:nvSpPr>
          <p:cNvPr id="27" name="Tijdelijke aanduiding voor inhoud 2">
            <a:extLst>
              <a:ext uri="{FF2B5EF4-FFF2-40B4-BE49-F238E27FC236}">
                <a16:creationId xmlns:a16="http://schemas.microsoft.com/office/drawing/2014/main" id="{5FEA849A-4AF2-0625-3C3C-C88DC69ACE43}"/>
              </a:ext>
            </a:extLst>
          </p:cNvPr>
          <p:cNvSpPr txBox="1">
            <a:spLocks/>
          </p:cNvSpPr>
          <p:nvPr/>
        </p:nvSpPr>
        <p:spPr>
          <a:xfrm>
            <a:off x="1763753" y="2481095"/>
            <a:ext cx="9130988" cy="2881272"/>
          </a:xfrm>
          <a:prstGeom prst="rect">
            <a:avLst/>
          </a:prstGeom>
        </p:spPr>
        <p:txBody>
          <a:bodyPr vert="horz" lIns="91440" tIns="45720" rIns="91440" bIns="45720" numCol="2" spcCol="36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endParaRPr lang="nl-NL" sz="1600" dirty="0">
              <a:solidFill>
                <a:srgbClr val="2F548D"/>
              </a:solidFill>
              <a:latin typeface="Buenos Aires Light" pitchFamily="2" charset="77"/>
            </a:endParaRPr>
          </a:p>
        </p:txBody>
      </p:sp>
      <p:sp>
        <p:nvSpPr>
          <p:cNvPr id="30" name="Titel 1">
            <a:extLst>
              <a:ext uri="{FF2B5EF4-FFF2-40B4-BE49-F238E27FC236}">
                <a16:creationId xmlns:a16="http://schemas.microsoft.com/office/drawing/2014/main" id="{46F4EF5C-9285-3B62-4F48-913D76990A97}"/>
              </a:ext>
            </a:extLst>
          </p:cNvPr>
          <p:cNvSpPr txBox="1">
            <a:spLocks/>
          </p:cNvSpPr>
          <p:nvPr/>
        </p:nvSpPr>
        <p:spPr>
          <a:xfrm>
            <a:off x="1763750" y="1283650"/>
            <a:ext cx="913098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4800" b="1" dirty="0">
                <a:solidFill>
                  <a:srgbClr val="E30613"/>
                </a:solidFill>
                <a:latin typeface="Buenos Aires" pitchFamily="2" charset="77"/>
              </a:rPr>
              <a:t>Bronnenlijst</a:t>
            </a:r>
          </a:p>
        </p:txBody>
      </p:sp>
      <p:sp>
        <p:nvSpPr>
          <p:cNvPr id="3" name="Tijdelijke aanduiding voor inhoud 2">
            <a:extLst>
              <a:ext uri="{FF2B5EF4-FFF2-40B4-BE49-F238E27FC236}">
                <a16:creationId xmlns:a16="http://schemas.microsoft.com/office/drawing/2014/main" id="{861FFE74-239B-EE0C-4FC0-FB314B8F7CD6}"/>
              </a:ext>
            </a:extLst>
          </p:cNvPr>
          <p:cNvSpPr txBox="1">
            <a:spLocks/>
          </p:cNvSpPr>
          <p:nvPr/>
        </p:nvSpPr>
        <p:spPr>
          <a:xfrm>
            <a:off x="1763753" y="2481094"/>
            <a:ext cx="9130988" cy="3985020"/>
          </a:xfrm>
          <a:prstGeom prst="rect">
            <a:avLst/>
          </a:prstGeom>
        </p:spPr>
        <p:txBody>
          <a:bodyPr vert="horz" lIns="91440" tIns="45720" rIns="91440" bIns="45720" numCol="1" spcCol="360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nl-NL" sz="1000" dirty="0">
                <a:latin typeface="Segoe UI" panose="020B0502040204020203" pitchFamily="34" charset="0"/>
                <a:cs typeface="Segoe UI" panose="020B0502040204020203" pitchFamily="34" charset="0"/>
              </a:rPr>
              <a:t>Duarte en </a:t>
            </a:r>
            <a:r>
              <a:rPr lang="nl-NL" sz="1000" dirty="0" err="1">
                <a:latin typeface="Segoe UI" panose="020B0502040204020203" pitchFamily="34" charset="0"/>
                <a:cs typeface="Segoe UI" panose="020B0502040204020203" pitchFamily="34" charset="0"/>
              </a:rPr>
              <a:t>Guenther</a:t>
            </a:r>
            <a:endParaRPr lang="nl-NL" sz="1000" dirty="0">
              <a:latin typeface="Segoe UI" panose="020B0502040204020203" pitchFamily="34" charset="0"/>
              <a:cs typeface="Segoe UI" panose="020B0502040204020203" pitchFamily="34" charset="0"/>
            </a:endParaRPr>
          </a:p>
          <a:p>
            <a:pPr marL="0" indent="0">
              <a:lnSpc>
                <a:spcPct val="100000"/>
              </a:lnSpc>
              <a:spcBef>
                <a:spcPts val="0"/>
              </a:spcBef>
              <a:buNone/>
            </a:pPr>
            <a:r>
              <a:rPr lang="nl-NL" sz="1000" dirty="0">
                <a:latin typeface="Segoe UI" panose="020B0502040204020203" pitchFamily="34" charset="0"/>
                <a:cs typeface="Segoe UI" panose="020B0502040204020203" pitchFamily="34" charset="0"/>
                <a:hlinkClick r:id="rId3"/>
              </a:rPr>
              <a:t>https://www.tijdschriftmeertaal.nl/art/50-4126_Meer-meertaligheid-in-het-basisonderwijs-Ja-maar-hoe-Nieuwe-inzichten-door-meertaligheidsprojecten</a:t>
            </a:r>
            <a:r>
              <a:rPr lang="nl-NL" sz="1000" dirty="0">
                <a:latin typeface="Segoe UI" panose="020B0502040204020203" pitchFamily="34" charset="0"/>
                <a:cs typeface="Segoe UI" panose="020B0502040204020203" pitchFamily="34" charset="0"/>
              </a:rPr>
              <a:t>; </a:t>
            </a:r>
          </a:p>
          <a:p>
            <a:pPr marL="0" indent="0">
              <a:lnSpc>
                <a:spcPct val="100000"/>
              </a:lnSpc>
              <a:spcBef>
                <a:spcPts val="0"/>
              </a:spcBef>
              <a:buNone/>
            </a:pPr>
            <a:endParaRPr lang="nl-NL" sz="1000" dirty="0">
              <a:latin typeface="Segoe UI" panose="020B0502040204020203" pitchFamily="34" charset="0"/>
              <a:cs typeface="Segoe UI" panose="020B0502040204020203" pitchFamily="34" charset="0"/>
            </a:endParaRPr>
          </a:p>
          <a:p>
            <a:pPr marL="0" indent="0">
              <a:lnSpc>
                <a:spcPct val="100000"/>
              </a:lnSpc>
              <a:spcBef>
                <a:spcPts val="0"/>
              </a:spcBef>
              <a:buNone/>
            </a:pPr>
            <a:r>
              <a:rPr lang="nl-NL" sz="1000" dirty="0">
                <a:latin typeface="Segoe UI" panose="020B0502040204020203" pitchFamily="34" charset="0"/>
                <a:cs typeface="Segoe UI" panose="020B0502040204020203" pitchFamily="34" charset="0"/>
              </a:rPr>
              <a:t>Elma Blom</a:t>
            </a:r>
          </a:p>
          <a:p>
            <a:pPr marL="0" indent="0">
              <a:lnSpc>
                <a:spcPct val="100000"/>
              </a:lnSpc>
              <a:spcBef>
                <a:spcPts val="0"/>
              </a:spcBef>
              <a:buNone/>
            </a:pPr>
            <a:r>
              <a:rPr lang="nl-NL" sz="1000" dirty="0">
                <a:latin typeface="Segoe UI" panose="020B0502040204020203" pitchFamily="34" charset="0"/>
                <a:cs typeface="Segoe UI" panose="020B0502040204020203" pitchFamily="34" charset="0"/>
                <a:hlinkClick r:id="rId4"/>
              </a:rPr>
              <a:t>https://www.uu.nl/onderzoek/dynamics-of-youth/taalontwikkelingsexpert-elma-blom</a:t>
            </a:r>
            <a:r>
              <a:rPr lang="nl-NL" sz="1000" dirty="0">
                <a:latin typeface="Segoe UI" panose="020B0502040204020203" pitchFamily="34" charset="0"/>
                <a:cs typeface="Segoe UI" panose="020B0502040204020203" pitchFamily="34" charset="0"/>
              </a:rPr>
              <a:t> </a:t>
            </a:r>
          </a:p>
          <a:p>
            <a:pPr marL="0" indent="0">
              <a:lnSpc>
                <a:spcPct val="100000"/>
              </a:lnSpc>
              <a:spcBef>
                <a:spcPts val="0"/>
              </a:spcBef>
              <a:buNone/>
            </a:pPr>
            <a:endParaRPr lang="nl-NL" sz="1000" dirty="0">
              <a:latin typeface="Segoe UI" panose="020B0502040204020203" pitchFamily="34" charset="0"/>
              <a:cs typeface="Segoe UI" panose="020B0502040204020203" pitchFamily="34" charset="0"/>
            </a:endParaRPr>
          </a:p>
          <a:p>
            <a:pPr marL="0" indent="0">
              <a:lnSpc>
                <a:spcPct val="100000"/>
              </a:lnSpc>
              <a:spcBef>
                <a:spcPts val="0"/>
              </a:spcBef>
              <a:buNone/>
            </a:pPr>
            <a:r>
              <a:rPr lang="nl-NL" sz="1000" dirty="0">
                <a:latin typeface="Segoe UI" panose="020B0502040204020203" pitchFamily="34" charset="0"/>
                <a:cs typeface="Segoe UI" panose="020B0502040204020203" pitchFamily="34" charset="0"/>
              </a:rPr>
              <a:t>Steven </a:t>
            </a:r>
            <a:r>
              <a:rPr lang="nl-NL" sz="1000" dirty="0" err="1">
                <a:latin typeface="Segoe UI" panose="020B0502040204020203" pitchFamily="34" charset="0"/>
                <a:cs typeface="Segoe UI" panose="020B0502040204020203" pitchFamily="34" charset="0"/>
              </a:rPr>
              <a:t>Delarue</a:t>
            </a:r>
            <a:endParaRPr lang="nl-NL" sz="1000" dirty="0">
              <a:latin typeface="Segoe UI" panose="020B0502040204020203" pitchFamily="34" charset="0"/>
              <a:cs typeface="Segoe UI" panose="020B0502040204020203" pitchFamily="34" charset="0"/>
            </a:endParaRPr>
          </a:p>
          <a:p>
            <a:pPr marL="0" indent="0">
              <a:lnSpc>
                <a:spcPct val="100000"/>
              </a:lnSpc>
              <a:spcBef>
                <a:spcPts val="0"/>
              </a:spcBef>
              <a:buNone/>
            </a:pPr>
            <a:r>
              <a:rPr lang="nl-NL" sz="1000" dirty="0">
                <a:latin typeface="Segoe UI" panose="020B0502040204020203" pitchFamily="34" charset="0"/>
                <a:cs typeface="Segoe UI" panose="020B0502040204020203" pitchFamily="34" charset="0"/>
                <a:hlinkClick r:id="rId5"/>
              </a:rPr>
              <a:t>https://stevendelarue.be/2023/08/16/leestips-20-x-taal-en-meertaligheid-in-onderwijs/</a:t>
            </a:r>
            <a:r>
              <a:rPr lang="nl-NL" sz="1000" dirty="0">
                <a:latin typeface="Segoe UI" panose="020B0502040204020203" pitchFamily="34" charset="0"/>
                <a:cs typeface="Segoe UI" panose="020B0502040204020203" pitchFamily="34" charset="0"/>
              </a:rPr>
              <a:t> </a:t>
            </a:r>
          </a:p>
          <a:p>
            <a:pPr marL="0" indent="0">
              <a:lnSpc>
                <a:spcPct val="100000"/>
              </a:lnSpc>
              <a:spcBef>
                <a:spcPts val="0"/>
              </a:spcBef>
              <a:buNone/>
            </a:pPr>
            <a:endParaRPr lang="nl-NL" sz="1000" dirty="0">
              <a:latin typeface="Segoe UI" panose="020B0502040204020203" pitchFamily="34" charset="0"/>
              <a:cs typeface="Segoe UI" panose="020B0502040204020203" pitchFamily="34" charset="0"/>
            </a:endParaRPr>
          </a:p>
          <a:p>
            <a:pPr marL="0" indent="0">
              <a:lnSpc>
                <a:spcPct val="100000"/>
              </a:lnSpc>
              <a:spcBef>
                <a:spcPts val="0"/>
              </a:spcBef>
              <a:buNone/>
            </a:pPr>
            <a:r>
              <a:rPr lang="nl-NL" sz="1000" dirty="0">
                <a:latin typeface="Segoe UI" panose="020B0502040204020203" pitchFamily="34" charset="0"/>
                <a:cs typeface="Segoe UI" panose="020B0502040204020203" pitchFamily="34" charset="0"/>
              </a:rPr>
              <a:t>Orhan </a:t>
            </a:r>
            <a:r>
              <a:rPr lang="nl-NL" sz="1000" dirty="0" err="1">
                <a:latin typeface="Segoe UI" panose="020B0502040204020203" pitchFamily="34" charset="0"/>
                <a:cs typeface="Segoe UI" panose="020B0502040204020203" pitchFamily="34" charset="0"/>
              </a:rPr>
              <a:t>Agirdag</a:t>
            </a:r>
            <a:r>
              <a:rPr lang="nl-NL" sz="1000" dirty="0">
                <a:latin typeface="Segoe UI" panose="020B0502040204020203" pitchFamily="34" charset="0"/>
                <a:cs typeface="Segoe UI" panose="020B0502040204020203" pitchFamily="34" charset="0"/>
              </a:rPr>
              <a:t>, Piet Van </a:t>
            </a:r>
            <a:r>
              <a:rPr lang="nl-NL" sz="1000" dirty="0" err="1">
                <a:latin typeface="Segoe UI" panose="020B0502040204020203" pitchFamily="34" charset="0"/>
                <a:cs typeface="Segoe UI" panose="020B0502040204020203" pitchFamily="34" charset="0"/>
              </a:rPr>
              <a:t>Avermaet</a:t>
            </a:r>
            <a:r>
              <a:rPr lang="nl-NL" sz="1000" dirty="0">
                <a:latin typeface="Segoe UI" panose="020B0502040204020203" pitchFamily="34" charset="0"/>
                <a:cs typeface="Segoe UI" panose="020B0502040204020203" pitchFamily="34" charset="0"/>
              </a:rPr>
              <a:t> en Esli </a:t>
            </a:r>
            <a:r>
              <a:rPr lang="nl-NL" sz="1000" dirty="0" err="1">
                <a:latin typeface="Segoe UI" panose="020B0502040204020203" pitchFamily="34" charset="0"/>
                <a:cs typeface="Segoe UI" panose="020B0502040204020203" pitchFamily="34" charset="0"/>
              </a:rPr>
              <a:t>Struys</a:t>
            </a:r>
            <a:endParaRPr lang="nl-NL" sz="1000" dirty="0">
              <a:latin typeface="Segoe UI" panose="020B0502040204020203" pitchFamily="34" charset="0"/>
              <a:cs typeface="Segoe UI" panose="020B0502040204020203" pitchFamily="34" charset="0"/>
            </a:endParaRPr>
          </a:p>
          <a:p>
            <a:pPr marL="0" indent="0">
              <a:lnSpc>
                <a:spcPct val="100000"/>
              </a:lnSpc>
              <a:spcBef>
                <a:spcPts val="0"/>
              </a:spcBef>
              <a:buNone/>
            </a:pPr>
            <a:r>
              <a:rPr lang="nl-NL" sz="1000" dirty="0">
                <a:latin typeface="Segoe UI" panose="020B0502040204020203" pitchFamily="34" charset="0"/>
                <a:cs typeface="Segoe UI" panose="020B0502040204020203" pitchFamily="34" charset="0"/>
                <a:hlinkClick r:id="rId6"/>
              </a:rPr>
              <a:t>https://www.opgroeien.be/kennis/themas/taalstimulering-en-meertaligheid/mythes-over-meertaligheid</a:t>
            </a:r>
            <a:r>
              <a:rPr lang="nl-NL" sz="1000" dirty="0">
                <a:latin typeface="Segoe UI" panose="020B0502040204020203" pitchFamily="34" charset="0"/>
                <a:cs typeface="Segoe UI" panose="020B0502040204020203" pitchFamily="34" charset="0"/>
              </a:rPr>
              <a:t> </a:t>
            </a:r>
          </a:p>
          <a:p>
            <a:pPr marL="0" indent="0">
              <a:lnSpc>
                <a:spcPct val="100000"/>
              </a:lnSpc>
              <a:spcBef>
                <a:spcPts val="0"/>
              </a:spcBef>
              <a:buNone/>
            </a:pPr>
            <a:endParaRPr lang="nl-NL" sz="1000" dirty="0">
              <a:latin typeface="Segoe UI" panose="020B0502040204020203" pitchFamily="34" charset="0"/>
              <a:cs typeface="Segoe UI" panose="020B0502040204020203" pitchFamily="34" charset="0"/>
            </a:endParaRPr>
          </a:p>
          <a:p>
            <a:pPr marL="0" indent="0">
              <a:lnSpc>
                <a:spcPct val="100000"/>
              </a:lnSpc>
              <a:spcBef>
                <a:spcPts val="0"/>
              </a:spcBef>
              <a:buFont typeface="Arial" panose="020B0604020202020204" pitchFamily="34" charset="0"/>
              <a:buNone/>
            </a:pPr>
            <a:endParaRPr lang="nl-NL" sz="1000" dirty="0">
              <a:latin typeface="Buenos Aires"/>
              <a:cs typeface="Segoe UI" panose="020B0502040204020203" pitchFamily="34" charset="0"/>
            </a:endParaRPr>
          </a:p>
        </p:txBody>
      </p:sp>
      <p:pic>
        <p:nvPicPr>
          <p:cNvPr id="2" name="Afbeelding 1" descr="Afbeelding met tekst, schermopname, ontwerp&#10;&#10;Automatisch gegenereerde beschrijving">
            <a:extLst>
              <a:ext uri="{FF2B5EF4-FFF2-40B4-BE49-F238E27FC236}">
                <a16:creationId xmlns:a16="http://schemas.microsoft.com/office/drawing/2014/main" id="{2AE86C82-17A8-83F1-F462-C62680D1ACBE}"/>
              </a:ext>
            </a:extLst>
          </p:cNvPr>
          <p:cNvPicPr>
            <a:picLocks noChangeAspect="1"/>
          </p:cNvPicPr>
          <p:nvPr/>
        </p:nvPicPr>
        <p:blipFill>
          <a:blip r:embed="rId7"/>
          <a:stretch>
            <a:fillRect/>
          </a:stretch>
        </p:blipFill>
        <p:spPr>
          <a:xfrm>
            <a:off x="9004173" y="128025"/>
            <a:ext cx="1600717" cy="728076"/>
          </a:xfrm>
          <a:prstGeom prst="rect">
            <a:avLst/>
          </a:prstGeom>
        </p:spPr>
      </p:pic>
      <p:pic>
        <p:nvPicPr>
          <p:cNvPr id="5" name="Afbeelding 4" descr="Afbeelding met tekst, Lettertype, schermopname, rood&#10;&#10;Automatisch gegenereerde beschrijving">
            <a:extLst>
              <a:ext uri="{FF2B5EF4-FFF2-40B4-BE49-F238E27FC236}">
                <a16:creationId xmlns:a16="http://schemas.microsoft.com/office/drawing/2014/main" id="{F14162AD-3D26-40AE-F673-6D1763B1F862}"/>
              </a:ext>
            </a:extLst>
          </p:cNvPr>
          <p:cNvPicPr>
            <a:picLocks noChangeAspect="1"/>
          </p:cNvPicPr>
          <p:nvPr/>
        </p:nvPicPr>
        <p:blipFill>
          <a:blip r:embed="rId8"/>
          <a:stretch>
            <a:fillRect/>
          </a:stretch>
        </p:blipFill>
        <p:spPr>
          <a:xfrm>
            <a:off x="7358513" y="265975"/>
            <a:ext cx="1507253" cy="452176"/>
          </a:xfrm>
          <a:prstGeom prst="rect">
            <a:avLst/>
          </a:prstGeom>
        </p:spPr>
      </p:pic>
    </p:spTree>
    <p:extLst>
      <p:ext uri="{BB962C8B-B14F-4D97-AF65-F5344CB8AC3E}">
        <p14:creationId xmlns:p14="http://schemas.microsoft.com/office/powerpoint/2010/main" val="986302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E6B05D2C-EA08-60F5-E1F6-82BDEB36AB6F}"/>
              </a:ext>
            </a:extLst>
          </p:cNvPr>
          <p:cNvPicPr/>
          <p:nvPr/>
        </p:nvPicPr>
        <p:blipFill>
          <a:blip r:embed="rId2"/>
          <a:stretch>
            <a:fillRect/>
          </a:stretch>
        </p:blipFill>
        <p:spPr>
          <a:xfrm>
            <a:off x="0" y="0"/>
            <a:ext cx="12192001" cy="1038225"/>
          </a:xfrm>
          <a:prstGeom prst="rect">
            <a:avLst/>
          </a:prstGeom>
        </p:spPr>
      </p:pic>
      <p:sp>
        <p:nvSpPr>
          <p:cNvPr id="8" name="Rechthoek 7">
            <a:extLst>
              <a:ext uri="{FF2B5EF4-FFF2-40B4-BE49-F238E27FC236}">
                <a16:creationId xmlns:a16="http://schemas.microsoft.com/office/drawing/2014/main" id="{AB3693CC-F79A-6DFD-F1F2-D3001B1DA1AB}"/>
              </a:ext>
            </a:extLst>
          </p:cNvPr>
          <p:cNvSpPr>
            <a:spLocks/>
          </p:cNvSpPr>
          <p:nvPr/>
        </p:nvSpPr>
        <p:spPr>
          <a:xfrm>
            <a:off x="746150" y="0"/>
            <a:ext cx="11445850" cy="6858000"/>
          </a:xfrm>
          <a:prstGeom prst="rect">
            <a:avLst/>
          </a:prstGeom>
          <a:solidFill>
            <a:srgbClr val="E3061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Afbeelding 8">
            <a:extLst>
              <a:ext uri="{FF2B5EF4-FFF2-40B4-BE49-F238E27FC236}">
                <a16:creationId xmlns:a16="http://schemas.microsoft.com/office/drawing/2014/main" id="{96226A19-B166-BE39-276E-1F15688DEE2C}"/>
              </a:ext>
            </a:extLst>
          </p:cNvPr>
          <p:cNvPicPr>
            <a:picLocks noChangeAspect="1"/>
          </p:cNvPicPr>
          <p:nvPr/>
        </p:nvPicPr>
        <p:blipFill>
          <a:blip r:embed="rId3"/>
          <a:stretch>
            <a:fillRect/>
          </a:stretch>
        </p:blipFill>
        <p:spPr>
          <a:xfrm>
            <a:off x="10547508" y="-73024"/>
            <a:ext cx="1612581" cy="1140886"/>
          </a:xfrm>
          <a:prstGeom prst="rect">
            <a:avLst/>
          </a:prstGeom>
        </p:spPr>
      </p:pic>
      <p:sp>
        <p:nvSpPr>
          <p:cNvPr id="10" name="Titel 1">
            <a:extLst>
              <a:ext uri="{FF2B5EF4-FFF2-40B4-BE49-F238E27FC236}">
                <a16:creationId xmlns:a16="http://schemas.microsoft.com/office/drawing/2014/main" id="{ADB2A027-7811-42ED-C38A-03BB32D39B03}"/>
              </a:ext>
            </a:extLst>
          </p:cNvPr>
          <p:cNvSpPr txBox="1">
            <a:spLocks/>
          </p:cNvSpPr>
          <p:nvPr/>
        </p:nvSpPr>
        <p:spPr>
          <a:xfrm>
            <a:off x="590594" y="1027579"/>
            <a:ext cx="6566210" cy="532597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6600" b="1" dirty="0">
                <a:solidFill>
                  <a:schemeClr val="bg1"/>
                </a:solidFill>
                <a:latin typeface="Buenos Aires Black" pitchFamily="2" charset="77"/>
              </a:rPr>
              <a:t>Meerwaarde en beleidsmatige mogelijkheden</a:t>
            </a:r>
          </a:p>
        </p:txBody>
      </p:sp>
      <p:sp>
        <p:nvSpPr>
          <p:cNvPr id="11" name="Tijdelijke aanduiding voor inhoud 2">
            <a:extLst>
              <a:ext uri="{FF2B5EF4-FFF2-40B4-BE49-F238E27FC236}">
                <a16:creationId xmlns:a16="http://schemas.microsoft.com/office/drawing/2014/main" id="{A353AFEA-176F-4EF6-1C27-E3992DE8617E}"/>
              </a:ext>
            </a:extLst>
          </p:cNvPr>
          <p:cNvSpPr txBox="1">
            <a:spLocks noGrp="1" noRot="1" noMove="1" noResize="1" noEditPoints="1" noAdjustHandles="1" noChangeArrowheads="1" noChangeShapeType="1"/>
          </p:cNvSpPr>
          <p:nvPr/>
        </p:nvSpPr>
        <p:spPr>
          <a:xfrm>
            <a:off x="7189366" y="4484151"/>
            <a:ext cx="3481137" cy="112657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endParaRPr lang="nl-NL" sz="1200" dirty="0">
              <a:solidFill>
                <a:schemeClr val="bg1"/>
              </a:solidFill>
              <a:latin typeface="Buenos Aires" pitchFamily="2" charset="77"/>
            </a:endParaRPr>
          </a:p>
        </p:txBody>
      </p:sp>
      <p:sp>
        <p:nvSpPr>
          <p:cNvPr id="12" name="Tijdelijke aanduiding voor inhoud 2">
            <a:extLst>
              <a:ext uri="{FF2B5EF4-FFF2-40B4-BE49-F238E27FC236}">
                <a16:creationId xmlns:a16="http://schemas.microsoft.com/office/drawing/2014/main" id="{F5091C2A-EBFA-42D7-B75D-8DFABE67FDF9}"/>
              </a:ext>
            </a:extLst>
          </p:cNvPr>
          <p:cNvSpPr txBox="1">
            <a:spLocks noGrp="1" noRot="1" noMove="1" noResize="1" noEditPoints="1" noAdjustHandles="1" noChangeArrowheads="1" noChangeShapeType="1"/>
          </p:cNvSpPr>
          <p:nvPr/>
        </p:nvSpPr>
        <p:spPr>
          <a:xfrm>
            <a:off x="7189366" y="3606520"/>
            <a:ext cx="3481137" cy="8776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nl-NL" sz="2400" b="1" dirty="0">
                <a:solidFill>
                  <a:srgbClr val="FEDA1F"/>
                </a:solidFill>
                <a:latin typeface="Buenos Aires"/>
                <a:cs typeface="Baguet Script" panose="020F0502020204030204" pitchFamily="34" charset="0"/>
              </a:rPr>
              <a:t>Prof. Mr. Gerard-René de Groot (Raad van Europa)</a:t>
            </a:r>
          </a:p>
        </p:txBody>
      </p:sp>
      <p:sp>
        <p:nvSpPr>
          <p:cNvPr id="13" name="Rechthoek 12">
            <a:extLst>
              <a:ext uri="{FF2B5EF4-FFF2-40B4-BE49-F238E27FC236}">
                <a16:creationId xmlns:a16="http://schemas.microsoft.com/office/drawing/2014/main" id="{77AFDF80-7014-E227-52C7-AE8901EF146A}"/>
              </a:ext>
            </a:extLst>
          </p:cNvPr>
          <p:cNvSpPr/>
          <p:nvPr/>
        </p:nvSpPr>
        <p:spPr>
          <a:xfrm>
            <a:off x="10550683" y="797859"/>
            <a:ext cx="895167" cy="229719"/>
          </a:xfrm>
          <a:prstGeom prst="rect">
            <a:avLst/>
          </a:prstGeom>
          <a:solidFill>
            <a:srgbClr val="E3061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Titel 1">
            <a:extLst>
              <a:ext uri="{FF2B5EF4-FFF2-40B4-BE49-F238E27FC236}">
                <a16:creationId xmlns:a16="http://schemas.microsoft.com/office/drawing/2014/main" id="{A7FA2087-8BFD-3C07-7E1C-52E385C17544}"/>
              </a:ext>
            </a:extLst>
          </p:cNvPr>
          <p:cNvSpPr txBox="1"/>
          <p:nvPr/>
        </p:nvSpPr>
        <p:spPr>
          <a:xfrm>
            <a:off x="7189366" y="6275294"/>
            <a:ext cx="6566210" cy="47271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2400" b="1" dirty="0" err="1">
                <a:solidFill>
                  <a:schemeClr val="bg1">
                    <a:alpha val="20000"/>
                  </a:schemeClr>
                </a:solidFill>
                <a:latin typeface="Buenos Aires SemBd" pitchFamily="2" charset="77"/>
              </a:rPr>
              <a:t>zodet</a:t>
            </a:r>
            <a:r>
              <a:rPr lang="nl-NL" sz="2400" b="1" dirty="0">
                <a:solidFill>
                  <a:schemeClr val="bg1">
                    <a:alpha val="20000"/>
                  </a:schemeClr>
                </a:solidFill>
                <a:latin typeface="Buenos Aires SemBd" pitchFamily="2" charset="77"/>
              </a:rPr>
              <a:t> veer ós </a:t>
            </a:r>
            <a:r>
              <a:rPr lang="nl-NL" sz="2400" b="1" dirty="0" err="1">
                <a:solidFill>
                  <a:schemeClr val="bg1">
                    <a:alpha val="20000"/>
                  </a:schemeClr>
                </a:solidFill>
                <a:latin typeface="Buenos Aires SemBd" pitchFamily="2" charset="77"/>
              </a:rPr>
              <a:t>versjtaon</a:t>
            </a:r>
            <a:endParaRPr lang="nl-NL" sz="2400" b="1" dirty="0">
              <a:solidFill>
                <a:schemeClr val="bg1">
                  <a:alpha val="20000"/>
                </a:schemeClr>
              </a:solidFill>
              <a:latin typeface="Buenos Aires SemBd" pitchFamily="2" charset="77"/>
            </a:endParaRPr>
          </a:p>
        </p:txBody>
      </p:sp>
      <p:pic>
        <p:nvPicPr>
          <p:cNvPr id="2" name="Afbeelding 1" descr="Afbeelding met zwart, duisternis&#10;&#10;Automatisch gegenereerde beschrijving">
            <a:extLst>
              <a:ext uri="{FF2B5EF4-FFF2-40B4-BE49-F238E27FC236}">
                <a16:creationId xmlns:a16="http://schemas.microsoft.com/office/drawing/2014/main" id="{857A3472-4537-45B4-53F6-899FE06D24DA}"/>
              </a:ext>
            </a:extLst>
          </p:cNvPr>
          <p:cNvPicPr>
            <a:picLocks noChangeAspect="1"/>
          </p:cNvPicPr>
          <p:nvPr/>
        </p:nvPicPr>
        <p:blipFill>
          <a:blip r:embed="rId4"/>
          <a:stretch>
            <a:fillRect/>
          </a:stretch>
        </p:blipFill>
        <p:spPr>
          <a:xfrm>
            <a:off x="9629456" y="115856"/>
            <a:ext cx="1042309" cy="833258"/>
          </a:xfrm>
          <a:prstGeom prst="rect">
            <a:avLst/>
          </a:prstGeom>
        </p:spPr>
      </p:pic>
    </p:spTree>
    <p:extLst>
      <p:ext uri="{BB962C8B-B14F-4D97-AF65-F5344CB8AC3E}">
        <p14:creationId xmlns:p14="http://schemas.microsoft.com/office/powerpoint/2010/main" val="1605118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par>
                                <p:cTn id="8" presetID="22" presetClass="entr" presetSubtype="8" fill="hold" grpId="0" nodeType="withEffect" nodePh="1">
                                  <p:stCondLst>
                                    <p:cond delay="2000"/>
                                  </p:stCondLst>
                                  <p:endCondLst>
                                    <p:cond evt="begin" delay="0">
                                      <p:tn val="8"/>
                                    </p:cond>
                                  </p:endCondLst>
                                  <p:childTnLst>
                                    <p:set>
                                      <p:cBhvr>
                                        <p:cTn id="9" dur="1" fill="hold">
                                          <p:stCondLst>
                                            <p:cond delay="0"/>
                                          </p:stCondLst>
                                        </p:cTn>
                                        <p:tgtEl>
                                          <p:spTgt spid="11">
                                            <p:txEl>
                                              <p:pRg st="0" end="0"/>
                                            </p:txEl>
                                          </p:spTgt>
                                        </p:tgtEl>
                                        <p:attrNameLst>
                                          <p:attrName>style.visibility</p:attrName>
                                        </p:attrNameLst>
                                      </p:cBhvr>
                                      <p:to>
                                        <p:strVal val="visible"/>
                                      </p:to>
                                    </p:set>
                                    <p:animEffect transition="in" filter="wipe(left)">
                                      <p:cBhvr>
                                        <p:cTn id="10" dur="1000"/>
                                        <p:tgtEl>
                                          <p:spTgt spid="11">
                                            <p:txEl>
                                              <p:pRg st="0" end="0"/>
                                            </p:txEl>
                                          </p:spTgt>
                                        </p:tgtEl>
                                      </p:cBhvr>
                                    </p:animEffect>
                                  </p:childTnLst>
                                </p:cTn>
                              </p:par>
                              <p:par>
                                <p:cTn id="11" presetID="22" presetClass="entr" presetSubtype="8" fill="hold" grpId="0" nodeType="withEffect">
                                  <p:stCondLst>
                                    <p:cond delay="2000"/>
                                  </p:stCondLst>
                                  <p:childTnLst>
                                    <p:set>
                                      <p:cBhvr>
                                        <p:cTn id="12" dur="1" fill="hold">
                                          <p:stCondLst>
                                            <p:cond delay="0"/>
                                          </p:stCondLst>
                                        </p:cTn>
                                        <p:tgtEl>
                                          <p:spTgt spid="12">
                                            <p:txEl>
                                              <p:pRg st="0" end="0"/>
                                            </p:txEl>
                                          </p:spTgt>
                                        </p:tgtEl>
                                        <p:attrNameLst>
                                          <p:attrName>style.visibility</p:attrName>
                                        </p:attrNameLst>
                                      </p:cBhvr>
                                      <p:to>
                                        <p:strVal val="visible"/>
                                      </p:to>
                                    </p:set>
                                    <p:animEffect transition="in" filter="wipe(left)">
                                      <p:cBhvr>
                                        <p:cTn id="13" dur="10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build="allAtOnce"/>
      <p:bldP spid="12"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AA1712E4-A785-BDBE-BB29-ED8441062E96}"/>
              </a:ext>
            </a:extLst>
          </p:cNvPr>
          <p:cNvSpPr>
            <a:spLocks noGrp="1" noRot="1" noMove="1" noResize="1" noEditPoints="1" noAdjustHandles="1" noChangeArrowheads="1" noChangeShapeType="1"/>
          </p:cNvSpPr>
          <p:nvPr/>
        </p:nvSpPr>
        <p:spPr>
          <a:xfrm>
            <a:off x="746150" y="0"/>
            <a:ext cx="11445850" cy="6858000"/>
          </a:xfrm>
          <a:prstGeom prst="rect">
            <a:avLst/>
          </a:prstGeom>
          <a:solidFill>
            <a:srgbClr val="2F548D">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Tijdelijke aanduiding voor inhoud 7">
            <a:extLst>
              <a:ext uri="{FF2B5EF4-FFF2-40B4-BE49-F238E27FC236}">
                <a16:creationId xmlns:a16="http://schemas.microsoft.com/office/drawing/2014/main" id="{CC9D8ADD-87EF-0B74-07EC-7499E800C7AE}"/>
              </a:ext>
            </a:extLst>
          </p:cNvPr>
          <p:cNvPicPr>
            <a:picLocks noGrp="1" noChangeAspect="1"/>
          </p:cNvPicPr>
          <p:nvPr>
            <p:ph idx="1"/>
          </p:nvPr>
        </p:nvPicPr>
        <p:blipFill>
          <a:blip r:embed="rId2"/>
          <a:srcRect/>
          <a:stretch/>
        </p:blipFill>
        <p:spPr>
          <a:xfrm>
            <a:off x="10796546" y="78645"/>
            <a:ext cx="1114508" cy="870469"/>
          </a:xfrm>
        </p:spPr>
      </p:pic>
      <p:sp>
        <p:nvSpPr>
          <p:cNvPr id="25" name="Titel 1">
            <a:extLst>
              <a:ext uri="{FF2B5EF4-FFF2-40B4-BE49-F238E27FC236}">
                <a16:creationId xmlns:a16="http://schemas.microsoft.com/office/drawing/2014/main" id="{707839BF-98E4-A218-E45F-B52F071829EF}"/>
              </a:ext>
            </a:extLst>
          </p:cNvPr>
          <p:cNvSpPr txBox="1"/>
          <p:nvPr/>
        </p:nvSpPr>
        <p:spPr>
          <a:xfrm>
            <a:off x="7189366" y="6275294"/>
            <a:ext cx="6566210" cy="47271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2400" b="1" dirty="0" err="1">
                <a:solidFill>
                  <a:schemeClr val="bg1"/>
                </a:solidFill>
                <a:latin typeface="Buenos Aires SemBd" pitchFamily="2" charset="77"/>
              </a:rPr>
              <a:t>zodet</a:t>
            </a:r>
            <a:r>
              <a:rPr lang="nl-NL" sz="2400" b="1" dirty="0">
                <a:solidFill>
                  <a:schemeClr val="bg1"/>
                </a:solidFill>
                <a:latin typeface="Buenos Aires SemBd" pitchFamily="2" charset="77"/>
              </a:rPr>
              <a:t> veer ós </a:t>
            </a:r>
            <a:r>
              <a:rPr lang="nl-NL" sz="2400" b="1" dirty="0" err="1">
                <a:solidFill>
                  <a:schemeClr val="bg1"/>
                </a:solidFill>
                <a:latin typeface="Buenos Aires SemBd" pitchFamily="2" charset="77"/>
              </a:rPr>
              <a:t>versjtaon</a:t>
            </a:r>
            <a:endParaRPr lang="nl-NL" sz="2400" b="1" dirty="0">
              <a:solidFill>
                <a:schemeClr val="bg1"/>
              </a:solidFill>
              <a:latin typeface="Buenos Aires SemBd" pitchFamily="2" charset="77"/>
            </a:endParaRPr>
          </a:p>
        </p:txBody>
      </p:sp>
      <p:sp>
        <p:nvSpPr>
          <p:cNvPr id="27" name="Tijdelijke aanduiding voor inhoud 2">
            <a:extLst>
              <a:ext uri="{FF2B5EF4-FFF2-40B4-BE49-F238E27FC236}">
                <a16:creationId xmlns:a16="http://schemas.microsoft.com/office/drawing/2014/main" id="{5FEA849A-4AF2-0625-3C3C-C88DC69ACE43}"/>
              </a:ext>
            </a:extLst>
          </p:cNvPr>
          <p:cNvSpPr txBox="1">
            <a:spLocks/>
          </p:cNvSpPr>
          <p:nvPr/>
        </p:nvSpPr>
        <p:spPr>
          <a:xfrm>
            <a:off x="1763753" y="2481095"/>
            <a:ext cx="9130988" cy="2881272"/>
          </a:xfrm>
          <a:prstGeom prst="rect">
            <a:avLst/>
          </a:prstGeom>
        </p:spPr>
        <p:txBody>
          <a:bodyPr vert="horz" lIns="91440" tIns="45720" rIns="91440" bIns="45720" numCol="2" spcCol="36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endParaRPr lang="nl-NL" sz="1600" dirty="0">
              <a:solidFill>
                <a:srgbClr val="2F548D"/>
              </a:solidFill>
              <a:latin typeface="Buenos Aires Light" pitchFamily="2" charset="77"/>
            </a:endParaRPr>
          </a:p>
        </p:txBody>
      </p:sp>
      <p:sp>
        <p:nvSpPr>
          <p:cNvPr id="30" name="Titel 1">
            <a:extLst>
              <a:ext uri="{FF2B5EF4-FFF2-40B4-BE49-F238E27FC236}">
                <a16:creationId xmlns:a16="http://schemas.microsoft.com/office/drawing/2014/main" id="{46F4EF5C-9285-3B62-4F48-913D76990A97}"/>
              </a:ext>
            </a:extLst>
          </p:cNvPr>
          <p:cNvSpPr txBox="1">
            <a:spLocks/>
          </p:cNvSpPr>
          <p:nvPr/>
        </p:nvSpPr>
        <p:spPr>
          <a:xfrm>
            <a:off x="1763751" y="1283650"/>
            <a:ext cx="656621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4800" b="1" dirty="0">
                <a:solidFill>
                  <a:srgbClr val="E30613"/>
                </a:solidFill>
                <a:latin typeface="Buenos Aires" pitchFamily="2" charset="77"/>
              </a:rPr>
              <a:t>Meerwaarde erkenning</a:t>
            </a:r>
          </a:p>
        </p:txBody>
      </p:sp>
      <p:pic>
        <p:nvPicPr>
          <p:cNvPr id="5" name="Afbeelding 4" descr="Afbeelding met zwart, duisternis&#10;&#10;Automatisch gegenereerde beschrijving">
            <a:extLst>
              <a:ext uri="{FF2B5EF4-FFF2-40B4-BE49-F238E27FC236}">
                <a16:creationId xmlns:a16="http://schemas.microsoft.com/office/drawing/2014/main" id="{CE927A73-E5D7-3A2B-3DEA-2E5E046D5E38}"/>
              </a:ext>
            </a:extLst>
          </p:cNvPr>
          <p:cNvPicPr>
            <a:picLocks noChangeAspect="1"/>
          </p:cNvPicPr>
          <p:nvPr/>
        </p:nvPicPr>
        <p:blipFill>
          <a:blip r:embed="rId3"/>
          <a:stretch>
            <a:fillRect/>
          </a:stretch>
        </p:blipFill>
        <p:spPr>
          <a:xfrm>
            <a:off x="9629456" y="115856"/>
            <a:ext cx="1042309" cy="833258"/>
          </a:xfrm>
          <a:prstGeom prst="rect">
            <a:avLst/>
          </a:prstGeom>
        </p:spPr>
      </p:pic>
      <p:pic>
        <p:nvPicPr>
          <p:cNvPr id="10" name="Afbeelding 9" descr="Afbeelding met kaars, schermopname&#10;&#10;Automatisch gegenereerde beschrijving">
            <a:extLst>
              <a:ext uri="{FF2B5EF4-FFF2-40B4-BE49-F238E27FC236}">
                <a16:creationId xmlns:a16="http://schemas.microsoft.com/office/drawing/2014/main" id="{94345FBA-8BAB-837B-6910-0B26EBE1FC9B}"/>
              </a:ext>
            </a:extLst>
          </p:cNvPr>
          <p:cNvPicPr>
            <a:picLocks noChangeAspect="1"/>
          </p:cNvPicPr>
          <p:nvPr/>
        </p:nvPicPr>
        <p:blipFill>
          <a:blip r:embed="rId4"/>
          <a:stretch>
            <a:fillRect/>
          </a:stretch>
        </p:blipFill>
        <p:spPr>
          <a:xfrm>
            <a:off x="1878696" y="2082654"/>
            <a:ext cx="8434608" cy="4332267"/>
          </a:xfrm>
          <a:prstGeom prst="rect">
            <a:avLst/>
          </a:prstGeom>
        </p:spPr>
      </p:pic>
    </p:spTree>
    <p:extLst>
      <p:ext uri="{BB962C8B-B14F-4D97-AF65-F5344CB8AC3E}">
        <p14:creationId xmlns:p14="http://schemas.microsoft.com/office/powerpoint/2010/main" val="12523790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AA1712E4-A785-BDBE-BB29-ED8441062E96}"/>
              </a:ext>
            </a:extLst>
          </p:cNvPr>
          <p:cNvSpPr>
            <a:spLocks noGrp="1" noRot="1" noMove="1" noResize="1" noEditPoints="1" noAdjustHandles="1" noChangeArrowheads="1" noChangeShapeType="1"/>
          </p:cNvSpPr>
          <p:nvPr/>
        </p:nvSpPr>
        <p:spPr>
          <a:xfrm>
            <a:off x="746150" y="0"/>
            <a:ext cx="11445850" cy="6858000"/>
          </a:xfrm>
          <a:prstGeom prst="rect">
            <a:avLst/>
          </a:prstGeom>
          <a:solidFill>
            <a:srgbClr val="E30613">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itel 1">
            <a:extLst>
              <a:ext uri="{FF2B5EF4-FFF2-40B4-BE49-F238E27FC236}">
                <a16:creationId xmlns:a16="http://schemas.microsoft.com/office/drawing/2014/main" id="{AA50C1FF-C321-422F-BAD7-C3EAB384C2A4}"/>
              </a:ext>
            </a:extLst>
          </p:cNvPr>
          <p:cNvSpPr txBox="1"/>
          <p:nvPr/>
        </p:nvSpPr>
        <p:spPr>
          <a:xfrm>
            <a:off x="7189366" y="6275294"/>
            <a:ext cx="6566210" cy="47271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2400" b="1" dirty="0" err="1">
                <a:solidFill>
                  <a:schemeClr val="bg1"/>
                </a:solidFill>
                <a:latin typeface="Buenos Aires SemBd" pitchFamily="2" charset="77"/>
              </a:rPr>
              <a:t>zodet</a:t>
            </a:r>
            <a:r>
              <a:rPr lang="nl-NL" sz="2400" b="1" dirty="0">
                <a:solidFill>
                  <a:schemeClr val="bg1"/>
                </a:solidFill>
                <a:latin typeface="Buenos Aires SemBd" pitchFamily="2" charset="77"/>
              </a:rPr>
              <a:t> veer ós </a:t>
            </a:r>
            <a:r>
              <a:rPr lang="nl-NL" sz="2400" b="1" dirty="0" err="1">
                <a:solidFill>
                  <a:schemeClr val="bg1"/>
                </a:solidFill>
                <a:latin typeface="Buenos Aires SemBd" pitchFamily="2" charset="77"/>
              </a:rPr>
              <a:t>versjtaon</a:t>
            </a:r>
            <a:endParaRPr lang="nl-NL" sz="2400" b="1" dirty="0">
              <a:solidFill>
                <a:schemeClr val="bg1"/>
              </a:solidFill>
              <a:latin typeface="Buenos Aires SemBd" pitchFamily="2" charset="77"/>
            </a:endParaRPr>
          </a:p>
        </p:txBody>
      </p:sp>
      <p:pic>
        <p:nvPicPr>
          <p:cNvPr id="8" name="Tijdelijke aanduiding voor inhoud 7">
            <a:extLst>
              <a:ext uri="{FF2B5EF4-FFF2-40B4-BE49-F238E27FC236}">
                <a16:creationId xmlns:a16="http://schemas.microsoft.com/office/drawing/2014/main" id="{CC9D8ADD-87EF-0B74-07EC-7499E800C7AE}"/>
              </a:ext>
            </a:extLst>
          </p:cNvPr>
          <p:cNvPicPr>
            <a:picLocks noGrp="1" noChangeAspect="1"/>
          </p:cNvPicPr>
          <p:nvPr>
            <p:ph idx="1"/>
          </p:nvPr>
        </p:nvPicPr>
        <p:blipFill>
          <a:blip r:embed="rId2"/>
          <a:srcRect/>
          <a:stretch/>
        </p:blipFill>
        <p:spPr>
          <a:xfrm>
            <a:off x="10796546" y="78645"/>
            <a:ext cx="1114508" cy="870469"/>
          </a:xfrm>
        </p:spPr>
      </p:pic>
      <p:sp>
        <p:nvSpPr>
          <p:cNvPr id="23" name="Titel 1">
            <a:extLst>
              <a:ext uri="{FF2B5EF4-FFF2-40B4-BE49-F238E27FC236}">
                <a16:creationId xmlns:a16="http://schemas.microsoft.com/office/drawing/2014/main" id="{E54411F0-6579-3BBB-CBE5-BD088CD10CE6}"/>
              </a:ext>
            </a:extLst>
          </p:cNvPr>
          <p:cNvSpPr>
            <a:spLocks noGrp="1"/>
          </p:cNvSpPr>
          <p:nvPr>
            <p:ph type="title"/>
          </p:nvPr>
        </p:nvSpPr>
        <p:spPr>
          <a:xfrm>
            <a:off x="1763751" y="1283650"/>
            <a:ext cx="6566210" cy="1325563"/>
          </a:xfrm>
        </p:spPr>
        <p:txBody>
          <a:bodyPr>
            <a:normAutofit/>
          </a:bodyPr>
          <a:lstStyle/>
          <a:p>
            <a:r>
              <a:rPr lang="nl-NL" sz="4800" b="1" dirty="0">
                <a:solidFill>
                  <a:srgbClr val="E30613"/>
                </a:solidFill>
                <a:latin typeface="Buenos Aires" pitchFamily="2" charset="77"/>
              </a:rPr>
              <a:t>Meerwaarde erkenning</a:t>
            </a:r>
          </a:p>
        </p:txBody>
      </p:sp>
      <p:sp>
        <p:nvSpPr>
          <p:cNvPr id="24" name="Tijdelijke aanduiding voor inhoud 2">
            <a:extLst>
              <a:ext uri="{FF2B5EF4-FFF2-40B4-BE49-F238E27FC236}">
                <a16:creationId xmlns:a16="http://schemas.microsoft.com/office/drawing/2014/main" id="{F7FA4251-4378-DF82-9881-71670FD42C3C}"/>
              </a:ext>
            </a:extLst>
          </p:cNvPr>
          <p:cNvSpPr txBox="1">
            <a:spLocks/>
          </p:cNvSpPr>
          <p:nvPr/>
        </p:nvSpPr>
        <p:spPr>
          <a:xfrm>
            <a:off x="1763753" y="2481094"/>
            <a:ext cx="9130988" cy="3093255"/>
          </a:xfrm>
          <a:prstGeom prst="rect">
            <a:avLst/>
          </a:prstGeom>
        </p:spPr>
        <p:txBody>
          <a:bodyPr vert="horz" lIns="91440" tIns="45720" rIns="91440" bIns="45720" numCol="1" spcCol="36000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lnSpc>
                <a:spcPct val="100000"/>
              </a:lnSpc>
              <a:spcBef>
                <a:spcPts val="0"/>
              </a:spcBef>
              <a:spcAft>
                <a:spcPts val="0"/>
              </a:spcAft>
              <a:buNone/>
            </a:pPr>
            <a:endParaRPr lang="nl-NL" sz="1600" dirty="0">
              <a:latin typeface="Buenos Aires"/>
              <a:ea typeface="Calibri" panose="020F0502020204030204" pitchFamily="34" charset="0"/>
              <a:cs typeface="Segoe UI" panose="020B0502040204020203" pitchFamily="34" charset="0"/>
            </a:endParaRPr>
          </a:p>
          <a:p>
            <a:pPr marL="0" marR="0" indent="0">
              <a:lnSpc>
                <a:spcPct val="100000"/>
              </a:lnSpc>
              <a:spcBef>
                <a:spcPts val="0"/>
              </a:spcBef>
              <a:spcAft>
                <a:spcPts val="0"/>
              </a:spcAft>
              <a:buNone/>
            </a:pPr>
            <a:r>
              <a:rPr lang="nl-NL" sz="1900" b="1" dirty="0">
                <a:latin typeface="Buenos Aires"/>
                <a:ea typeface="Calibri" panose="020F0502020204030204" pitchFamily="34" charset="0"/>
                <a:cs typeface="Segoe UI" panose="020B0502040204020203" pitchFamily="34" charset="0"/>
              </a:rPr>
              <a:t>Opmerking overzicht erkende talen Deel II en Deel III: </a:t>
            </a:r>
          </a:p>
          <a:p>
            <a:pPr marL="0" marR="0" indent="0">
              <a:lnSpc>
                <a:spcPct val="100000"/>
              </a:lnSpc>
              <a:spcBef>
                <a:spcPts val="0"/>
              </a:spcBef>
              <a:spcAft>
                <a:spcPts val="0"/>
              </a:spcAft>
              <a:buNone/>
            </a:pPr>
            <a:endParaRPr lang="nl-NL" sz="1900" dirty="0">
              <a:latin typeface="Buenos Aires"/>
              <a:ea typeface="Calibri" panose="020F0502020204030204" pitchFamily="34" charset="0"/>
              <a:cs typeface="Segoe UI" panose="020B0502040204020203" pitchFamily="34" charset="0"/>
            </a:endParaRPr>
          </a:p>
          <a:p>
            <a:pPr marL="0" marR="0" indent="0">
              <a:lnSpc>
                <a:spcPct val="100000"/>
              </a:lnSpc>
              <a:spcBef>
                <a:spcPts val="0"/>
              </a:spcBef>
              <a:spcAft>
                <a:spcPts val="0"/>
              </a:spcAft>
              <a:buNone/>
            </a:pPr>
            <a:r>
              <a:rPr lang="nl-NL" sz="1900" dirty="0">
                <a:latin typeface="Buenos Aires"/>
                <a:ea typeface="Calibri" panose="020F0502020204030204" pitchFamily="34" charset="0"/>
                <a:cs typeface="Segoe UI" panose="020B0502040204020203" pitchFamily="34" charset="0"/>
              </a:rPr>
              <a:t>Alleen zeer kleine talen of talen met zeer weinig sprekers zijn meestal erkend onder Deel II</a:t>
            </a:r>
          </a:p>
          <a:p>
            <a:pPr marL="0" marR="0" indent="0">
              <a:lnSpc>
                <a:spcPct val="100000"/>
              </a:lnSpc>
              <a:spcBef>
                <a:spcPts val="0"/>
              </a:spcBef>
              <a:spcAft>
                <a:spcPts val="0"/>
              </a:spcAft>
              <a:buNone/>
            </a:pPr>
            <a:endParaRPr lang="nl-NL" sz="1900" dirty="0">
              <a:latin typeface="Buenos Aires"/>
              <a:ea typeface="Calibri" panose="020F0502020204030204" pitchFamily="34" charset="0"/>
              <a:cs typeface="Segoe UI" panose="020B0502040204020203" pitchFamily="34" charset="0"/>
            </a:endParaRPr>
          </a:p>
          <a:p>
            <a:pPr marL="0" marR="0" indent="0">
              <a:lnSpc>
                <a:spcPct val="100000"/>
              </a:lnSpc>
              <a:spcBef>
                <a:spcPts val="0"/>
              </a:spcBef>
              <a:spcAft>
                <a:spcPts val="0"/>
              </a:spcAft>
              <a:buNone/>
            </a:pPr>
            <a:endParaRPr lang="nl-NL" sz="1900" dirty="0">
              <a:latin typeface="Buenos Aires"/>
              <a:ea typeface="Calibri" panose="020F0502020204030204" pitchFamily="34" charset="0"/>
              <a:cs typeface="Segoe UI" panose="020B0502040204020203" pitchFamily="34" charset="0"/>
            </a:endParaRPr>
          </a:p>
          <a:p>
            <a:pPr marL="0" marR="0" indent="0">
              <a:lnSpc>
                <a:spcPct val="100000"/>
              </a:lnSpc>
              <a:spcBef>
                <a:spcPts val="0"/>
              </a:spcBef>
              <a:spcAft>
                <a:spcPts val="0"/>
              </a:spcAft>
              <a:buNone/>
            </a:pPr>
            <a:r>
              <a:rPr lang="nl-NL" sz="1900" b="1" dirty="0">
                <a:latin typeface="Buenos Aires"/>
                <a:ea typeface="Calibri" panose="020F0502020204030204" pitchFamily="34" charset="0"/>
                <a:cs typeface="Segoe UI" panose="020B0502040204020203" pitchFamily="34" charset="0"/>
              </a:rPr>
              <a:t>Meerwaarde Deel III erkenning:</a:t>
            </a:r>
          </a:p>
          <a:p>
            <a:pPr marL="0" marR="0" indent="0">
              <a:lnSpc>
                <a:spcPct val="100000"/>
              </a:lnSpc>
              <a:spcBef>
                <a:spcPts val="0"/>
              </a:spcBef>
              <a:spcAft>
                <a:spcPts val="0"/>
              </a:spcAft>
              <a:buNone/>
            </a:pPr>
            <a:endParaRPr lang="nl-NL" sz="1900" dirty="0">
              <a:latin typeface="Buenos Aires"/>
              <a:ea typeface="Calibri" panose="020F0502020204030204" pitchFamily="34" charset="0"/>
              <a:cs typeface="Segoe UI" panose="020B0502040204020203" pitchFamily="34" charset="0"/>
            </a:endParaRPr>
          </a:p>
          <a:p>
            <a:pPr marL="0" marR="0" indent="0">
              <a:lnSpc>
                <a:spcPct val="100000"/>
              </a:lnSpc>
              <a:spcBef>
                <a:spcPts val="0"/>
              </a:spcBef>
              <a:spcAft>
                <a:spcPts val="0"/>
              </a:spcAft>
              <a:buNone/>
            </a:pPr>
            <a:r>
              <a:rPr lang="nl-NL" sz="1900" dirty="0">
                <a:latin typeface="Buenos Aires"/>
                <a:ea typeface="Calibri" panose="020F0502020204030204" pitchFamily="34" charset="0"/>
                <a:cs typeface="Segoe UI" panose="020B0502040204020203" pitchFamily="34" charset="0"/>
              </a:rPr>
              <a:t>1. Keuzemenu Deel III: selectie minimaal 35 keuzemogelijkheden;</a:t>
            </a:r>
          </a:p>
          <a:p>
            <a:pPr marL="0" marR="0" indent="0">
              <a:lnSpc>
                <a:spcPct val="100000"/>
              </a:lnSpc>
              <a:spcBef>
                <a:spcPts val="0"/>
              </a:spcBef>
              <a:spcAft>
                <a:spcPts val="0"/>
              </a:spcAft>
              <a:buNone/>
            </a:pPr>
            <a:r>
              <a:rPr lang="nl-NL" sz="1900" dirty="0">
                <a:latin typeface="Buenos Aires"/>
                <a:ea typeface="Calibri" panose="020F0502020204030204" pitchFamily="34" charset="0"/>
                <a:cs typeface="Segoe UI" panose="020B0502040204020203" pitchFamily="34" charset="0"/>
              </a:rPr>
              <a:t>2. Concretere verplichtingen voor de Rijksoverheid;</a:t>
            </a:r>
          </a:p>
          <a:p>
            <a:pPr marL="0" marR="0" indent="0">
              <a:lnSpc>
                <a:spcPct val="100000"/>
              </a:lnSpc>
              <a:spcBef>
                <a:spcPts val="0"/>
              </a:spcBef>
              <a:spcAft>
                <a:spcPts val="0"/>
              </a:spcAft>
              <a:buNone/>
            </a:pPr>
            <a:r>
              <a:rPr lang="nl-NL" sz="1900" dirty="0">
                <a:latin typeface="Buenos Aires"/>
                <a:ea typeface="Calibri" panose="020F0502020204030204" pitchFamily="34" charset="0"/>
                <a:cs typeface="Segoe UI" panose="020B0502040204020203" pitchFamily="34" charset="0"/>
              </a:rPr>
              <a:t>3. Nauwkeuriger assessment Raad van Europa;</a:t>
            </a:r>
          </a:p>
          <a:p>
            <a:pPr marL="0" marR="0" indent="0">
              <a:lnSpc>
                <a:spcPct val="100000"/>
              </a:lnSpc>
              <a:spcBef>
                <a:spcPts val="0"/>
              </a:spcBef>
              <a:spcAft>
                <a:spcPts val="0"/>
              </a:spcAft>
              <a:buNone/>
            </a:pPr>
            <a:r>
              <a:rPr lang="nl-NL" sz="1900" dirty="0">
                <a:latin typeface="Buenos Aires"/>
                <a:ea typeface="Calibri" panose="020F0502020204030204" pitchFamily="34" charset="0"/>
                <a:cs typeface="Segoe UI" panose="020B0502040204020203" pitchFamily="34" charset="0"/>
              </a:rPr>
              <a:t>4. Effecten op talen erkend onder Deel II </a:t>
            </a:r>
            <a:r>
              <a:rPr lang="nl-NL" sz="1900" dirty="0" err="1">
                <a:latin typeface="Buenos Aires"/>
                <a:ea typeface="Calibri" panose="020F0502020204030204" pitchFamily="34" charset="0"/>
                <a:cs typeface="Segoe UI" panose="020B0502040204020203" pitchFamily="34" charset="0"/>
              </a:rPr>
              <a:t>vs</a:t>
            </a:r>
            <a:r>
              <a:rPr lang="nl-NL" sz="1900" dirty="0">
                <a:latin typeface="Buenos Aires"/>
                <a:ea typeface="Calibri" panose="020F0502020204030204" pitchFamily="34" charset="0"/>
                <a:cs typeface="Segoe UI" panose="020B0502040204020203" pitchFamily="34" charset="0"/>
              </a:rPr>
              <a:t> Deel III Handvest.</a:t>
            </a:r>
          </a:p>
          <a:p>
            <a:pPr marL="0" indent="0">
              <a:lnSpc>
                <a:spcPct val="100000"/>
              </a:lnSpc>
              <a:buFont typeface="Arial" panose="020B0604020202020204" pitchFamily="34" charset="0"/>
              <a:buNone/>
            </a:pPr>
            <a:endParaRPr lang="nl-NL" sz="1600" dirty="0">
              <a:solidFill>
                <a:srgbClr val="2F548D"/>
              </a:solidFill>
              <a:latin typeface="Buenos Aires Light" pitchFamily="2" charset="77"/>
            </a:endParaRPr>
          </a:p>
        </p:txBody>
      </p:sp>
      <p:pic>
        <p:nvPicPr>
          <p:cNvPr id="3" name="Afbeelding 2" descr="Afbeelding met zwart, duisternis&#10;&#10;Automatisch gegenereerde beschrijving">
            <a:extLst>
              <a:ext uri="{FF2B5EF4-FFF2-40B4-BE49-F238E27FC236}">
                <a16:creationId xmlns:a16="http://schemas.microsoft.com/office/drawing/2014/main" id="{06AC2AAC-5C4B-7CCE-7FA2-E0BFA4E09249}"/>
              </a:ext>
            </a:extLst>
          </p:cNvPr>
          <p:cNvPicPr>
            <a:picLocks noChangeAspect="1"/>
          </p:cNvPicPr>
          <p:nvPr/>
        </p:nvPicPr>
        <p:blipFill>
          <a:blip r:embed="rId3"/>
          <a:stretch>
            <a:fillRect/>
          </a:stretch>
        </p:blipFill>
        <p:spPr>
          <a:xfrm>
            <a:off x="9629456" y="115856"/>
            <a:ext cx="1042309" cy="833258"/>
          </a:xfrm>
          <a:prstGeom prst="rect">
            <a:avLst/>
          </a:prstGeom>
        </p:spPr>
      </p:pic>
    </p:spTree>
    <p:extLst>
      <p:ext uri="{BB962C8B-B14F-4D97-AF65-F5344CB8AC3E}">
        <p14:creationId xmlns:p14="http://schemas.microsoft.com/office/powerpoint/2010/main" val="40458522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AA1712E4-A785-BDBE-BB29-ED8441062E96}"/>
              </a:ext>
            </a:extLst>
          </p:cNvPr>
          <p:cNvSpPr>
            <a:spLocks noGrp="1" noRot="1" noMove="1" noResize="1" noEditPoints="1" noAdjustHandles="1" noChangeArrowheads="1" noChangeShapeType="1"/>
          </p:cNvSpPr>
          <p:nvPr/>
        </p:nvSpPr>
        <p:spPr>
          <a:xfrm>
            <a:off x="746150" y="0"/>
            <a:ext cx="11445850" cy="6858000"/>
          </a:xfrm>
          <a:prstGeom prst="rect">
            <a:avLst/>
          </a:prstGeom>
          <a:solidFill>
            <a:srgbClr val="FEDA1F">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itel 1">
            <a:extLst>
              <a:ext uri="{FF2B5EF4-FFF2-40B4-BE49-F238E27FC236}">
                <a16:creationId xmlns:a16="http://schemas.microsoft.com/office/drawing/2014/main" id="{AA50C1FF-C321-422F-BAD7-C3EAB384C2A4}"/>
              </a:ext>
            </a:extLst>
          </p:cNvPr>
          <p:cNvSpPr txBox="1"/>
          <p:nvPr/>
        </p:nvSpPr>
        <p:spPr>
          <a:xfrm>
            <a:off x="7189366" y="6275294"/>
            <a:ext cx="6566210" cy="47271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2400" b="1" dirty="0" err="1">
                <a:solidFill>
                  <a:srgbClr val="FEDA1F">
                    <a:alpha val="59000"/>
                  </a:srgbClr>
                </a:solidFill>
                <a:latin typeface="Buenos Aires SemBd" pitchFamily="2" charset="77"/>
              </a:rPr>
              <a:t>zodet</a:t>
            </a:r>
            <a:r>
              <a:rPr lang="nl-NL" sz="2400" b="1" dirty="0">
                <a:solidFill>
                  <a:srgbClr val="FEDA1F">
                    <a:alpha val="59000"/>
                  </a:srgbClr>
                </a:solidFill>
                <a:latin typeface="Buenos Aires SemBd" pitchFamily="2" charset="77"/>
              </a:rPr>
              <a:t> veer ós </a:t>
            </a:r>
            <a:r>
              <a:rPr lang="nl-NL" sz="2400" b="1" dirty="0" err="1">
                <a:solidFill>
                  <a:srgbClr val="FEDA1F">
                    <a:alpha val="59000"/>
                  </a:srgbClr>
                </a:solidFill>
                <a:latin typeface="Buenos Aires SemBd" pitchFamily="2" charset="77"/>
              </a:rPr>
              <a:t>versjtaon</a:t>
            </a:r>
            <a:endParaRPr lang="nl-NL" sz="2400" b="1" dirty="0">
              <a:solidFill>
                <a:srgbClr val="FEDA1F">
                  <a:alpha val="59000"/>
                </a:srgbClr>
              </a:solidFill>
              <a:latin typeface="Buenos Aires SemBd" pitchFamily="2" charset="77"/>
            </a:endParaRPr>
          </a:p>
        </p:txBody>
      </p:sp>
      <p:pic>
        <p:nvPicPr>
          <p:cNvPr id="8" name="Tijdelijke aanduiding voor inhoud 7">
            <a:extLst>
              <a:ext uri="{FF2B5EF4-FFF2-40B4-BE49-F238E27FC236}">
                <a16:creationId xmlns:a16="http://schemas.microsoft.com/office/drawing/2014/main" id="{CC9D8ADD-87EF-0B74-07EC-7499E800C7AE}"/>
              </a:ext>
            </a:extLst>
          </p:cNvPr>
          <p:cNvPicPr>
            <a:picLocks noGrp="1" noChangeAspect="1"/>
          </p:cNvPicPr>
          <p:nvPr>
            <p:ph idx="1"/>
          </p:nvPr>
        </p:nvPicPr>
        <p:blipFill>
          <a:blip r:embed="rId2"/>
          <a:srcRect/>
          <a:stretch/>
        </p:blipFill>
        <p:spPr>
          <a:xfrm>
            <a:off x="10796546" y="78645"/>
            <a:ext cx="1114508" cy="870469"/>
          </a:xfrm>
        </p:spPr>
      </p:pic>
      <p:sp>
        <p:nvSpPr>
          <p:cNvPr id="23" name="Titel 1">
            <a:extLst>
              <a:ext uri="{FF2B5EF4-FFF2-40B4-BE49-F238E27FC236}">
                <a16:creationId xmlns:a16="http://schemas.microsoft.com/office/drawing/2014/main" id="{E54411F0-6579-3BBB-CBE5-BD088CD10CE6}"/>
              </a:ext>
            </a:extLst>
          </p:cNvPr>
          <p:cNvSpPr>
            <a:spLocks noGrp="1" noRot="1" noMove="1" noResize="1" noEditPoints="1" noAdjustHandles="1" noChangeArrowheads="1" noChangeShapeType="1"/>
          </p:cNvSpPr>
          <p:nvPr>
            <p:ph type="title"/>
          </p:nvPr>
        </p:nvSpPr>
        <p:spPr>
          <a:xfrm>
            <a:off x="1763750" y="1283650"/>
            <a:ext cx="9682099" cy="1325563"/>
          </a:xfrm>
        </p:spPr>
        <p:txBody>
          <a:bodyPr>
            <a:normAutofit fontScale="90000"/>
          </a:bodyPr>
          <a:lstStyle/>
          <a:p>
            <a:r>
              <a:rPr lang="nl-NL" sz="4800" b="1" dirty="0">
                <a:solidFill>
                  <a:srgbClr val="E30613"/>
                </a:solidFill>
                <a:latin typeface="Buenos Aires" pitchFamily="2" charset="77"/>
              </a:rPr>
              <a:t>Beleidsmatige, praktische en financiële mogelijkheden</a:t>
            </a:r>
          </a:p>
        </p:txBody>
      </p:sp>
      <p:sp>
        <p:nvSpPr>
          <p:cNvPr id="24" name="Tijdelijke aanduiding voor inhoud 2">
            <a:extLst>
              <a:ext uri="{FF2B5EF4-FFF2-40B4-BE49-F238E27FC236}">
                <a16:creationId xmlns:a16="http://schemas.microsoft.com/office/drawing/2014/main" id="{F7FA4251-4378-DF82-9881-71670FD42C3C}"/>
              </a:ext>
            </a:extLst>
          </p:cNvPr>
          <p:cNvSpPr txBox="1">
            <a:spLocks/>
          </p:cNvSpPr>
          <p:nvPr/>
        </p:nvSpPr>
        <p:spPr>
          <a:xfrm>
            <a:off x="1763753" y="2481094"/>
            <a:ext cx="9130988" cy="3684205"/>
          </a:xfrm>
          <a:prstGeom prst="rect">
            <a:avLst/>
          </a:prstGeom>
        </p:spPr>
        <p:txBody>
          <a:bodyPr vert="horz" lIns="91440" tIns="45720" rIns="91440" bIns="45720" numCol="1" spcCol="36000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lnSpc>
                <a:spcPct val="100000"/>
              </a:lnSpc>
              <a:spcBef>
                <a:spcPts val="0"/>
              </a:spcBef>
              <a:spcAft>
                <a:spcPts val="0"/>
              </a:spcAft>
              <a:buNone/>
            </a:pPr>
            <a:endParaRPr lang="nl-NL" sz="1800" dirty="0">
              <a:effectLst/>
              <a:latin typeface="Buenos Aires"/>
              <a:ea typeface="Calibri" panose="020F0502020204030204" pitchFamily="34" charset="0"/>
              <a:cs typeface="Segoe UI" panose="020B0502040204020203" pitchFamily="34" charset="0"/>
            </a:endParaRPr>
          </a:p>
          <a:p>
            <a:pPr marL="0" marR="0" indent="0" algn="just">
              <a:lnSpc>
                <a:spcPct val="100000"/>
              </a:lnSpc>
              <a:spcBef>
                <a:spcPts val="0"/>
              </a:spcBef>
              <a:spcAft>
                <a:spcPts val="0"/>
              </a:spcAft>
              <a:buNone/>
            </a:pPr>
            <a:endParaRPr lang="nl-NL" sz="1800" dirty="0">
              <a:effectLst/>
              <a:latin typeface="Buenos Aires"/>
              <a:ea typeface="Calibri" panose="020F0502020204030204" pitchFamily="34" charset="0"/>
              <a:cs typeface="Segoe UI" panose="020B0502040204020203" pitchFamily="34" charset="0"/>
            </a:endParaRPr>
          </a:p>
          <a:p>
            <a:pPr marL="0" marR="0" indent="0">
              <a:lnSpc>
                <a:spcPct val="100000"/>
              </a:lnSpc>
              <a:spcBef>
                <a:spcPts val="0"/>
              </a:spcBef>
              <a:spcAft>
                <a:spcPts val="0"/>
              </a:spcAft>
              <a:buNone/>
            </a:pPr>
            <a:r>
              <a:rPr lang="nl-NL" sz="1900" dirty="0">
                <a:latin typeface="Buenos Aires"/>
                <a:ea typeface="Calibri" panose="020F0502020204030204" pitchFamily="34" charset="0"/>
                <a:cs typeface="Segoe UI" panose="020B0502040204020203" pitchFamily="34" charset="0"/>
              </a:rPr>
              <a:t>Voorbeeld Deel III keuzemenu: gezondheidszorg of zorg in je eigen taal</a:t>
            </a:r>
          </a:p>
          <a:p>
            <a:pPr marL="0" marR="0" indent="0">
              <a:lnSpc>
                <a:spcPct val="100000"/>
              </a:lnSpc>
              <a:spcBef>
                <a:spcPts val="0"/>
              </a:spcBef>
              <a:spcAft>
                <a:spcPts val="0"/>
              </a:spcAft>
              <a:buNone/>
            </a:pPr>
            <a:endParaRPr lang="nl-NL" sz="1900" dirty="0">
              <a:latin typeface="Buenos Aires"/>
              <a:ea typeface="Calibri" panose="020F0502020204030204" pitchFamily="34" charset="0"/>
              <a:cs typeface="Segoe UI" panose="020B0502040204020203" pitchFamily="34" charset="0"/>
            </a:endParaRPr>
          </a:p>
          <a:p>
            <a:pPr marL="0" marR="0" indent="0">
              <a:lnSpc>
                <a:spcPct val="100000"/>
              </a:lnSpc>
              <a:spcBef>
                <a:spcPts val="0"/>
              </a:spcBef>
              <a:spcAft>
                <a:spcPts val="0"/>
              </a:spcAft>
              <a:buNone/>
            </a:pPr>
            <a:r>
              <a:rPr lang="nl-NL" sz="1900" dirty="0">
                <a:latin typeface="Buenos Aires"/>
                <a:ea typeface="Calibri" panose="020F0502020204030204" pitchFamily="34" charset="0"/>
                <a:cs typeface="Segoe UI" panose="020B0502040204020203" pitchFamily="34" charset="0"/>
              </a:rPr>
              <a:t>Artikel 13 Handvest. Economisch en sociaal leven </a:t>
            </a:r>
          </a:p>
          <a:p>
            <a:pPr marL="0" marR="0" indent="0">
              <a:lnSpc>
                <a:spcPct val="100000"/>
              </a:lnSpc>
              <a:spcBef>
                <a:spcPts val="0"/>
              </a:spcBef>
              <a:spcAft>
                <a:spcPts val="0"/>
              </a:spcAft>
              <a:buNone/>
            </a:pPr>
            <a:endParaRPr lang="nl-NL" sz="1900" dirty="0">
              <a:latin typeface="Buenos Aires"/>
              <a:ea typeface="Calibri" panose="020F0502020204030204" pitchFamily="34" charset="0"/>
              <a:cs typeface="Segoe UI" panose="020B0502040204020203" pitchFamily="34" charset="0"/>
            </a:endParaRPr>
          </a:p>
          <a:p>
            <a:pPr marL="0" marR="0" indent="0">
              <a:lnSpc>
                <a:spcPct val="100000"/>
              </a:lnSpc>
              <a:spcBef>
                <a:spcPts val="0"/>
              </a:spcBef>
              <a:spcAft>
                <a:spcPts val="0"/>
              </a:spcAft>
              <a:buNone/>
            </a:pPr>
            <a:r>
              <a:rPr lang="nl-NL" sz="1900" dirty="0">
                <a:latin typeface="Buenos Aires"/>
                <a:ea typeface="Calibri" panose="020F0502020204030204" pitchFamily="34" charset="0"/>
                <a:cs typeface="Segoe UI" panose="020B0502040204020203" pitchFamily="34" charset="0"/>
              </a:rPr>
              <a:t>2. "Met betrekking tot economische en sociale activiteiten verplichten de Partijen zich ertoe, voor zover de autoriteiten daartoe bevoegd zijn, binnen het gebied waar de regionale taal of taal van een minderheid wordt gebruikt en voor zover dit redelijkerwijze mogelijk is: </a:t>
            </a:r>
          </a:p>
          <a:p>
            <a:pPr marL="0" marR="0" indent="0">
              <a:lnSpc>
                <a:spcPct val="100000"/>
              </a:lnSpc>
              <a:spcBef>
                <a:spcPts val="0"/>
              </a:spcBef>
              <a:spcAft>
                <a:spcPts val="0"/>
              </a:spcAft>
              <a:buNone/>
            </a:pPr>
            <a:endParaRPr lang="nl-NL" sz="1900" dirty="0">
              <a:latin typeface="Buenos Aires"/>
              <a:ea typeface="Calibri" panose="020F0502020204030204" pitchFamily="34" charset="0"/>
              <a:cs typeface="Segoe UI" panose="020B0502040204020203" pitchFamily="34" charset="0"/>
            </a:endParaRPr>
          </a:p>
          <a:p>
            <a:pPr marL="0" marR="0" indent="0">
              <a:lnSpc>
                <a:spcPct val="100000"/>
              </a:lnSpc>
              <a:spcBef>
                <a:spcPts val="0"/>
              </a:spcBef>
              <a:spcAft>
                <a:spcPts val="0"/>
              </a:spcAft>
              <a:buNone/>
            </a:pPr>
            <a:r>
              <a:rPr lang="nl-NL" sz="1900" dirty="0">
                <a:latin typeface="Buenos Aires"/>
                <a:ea typeface="Calibri" panose="020F0502020204030204" pitchFamily="34" charset="0"/>
                <a:cs typeface="Segoe UI" panose="020B0502040204020203" pitchFamily="34" charset="0"/>
              </a:rPr>
              <a:t>c. te waarborgen dat sociale voorzieningen zoals ziekenhuizen, bejaardentehuizen en andere tehuizen de mogelijkheid bieden om personen die een regionale taal of taal van een minderheid gebruiken en die op grond van een slechte gezondheid, ouderdom of om andere redenen zorg behoeven, in hun eigen taal te ontvangen en te behandelen</a:t>
            </a:r>
            <a:r>
              <a:rPr lang="nl-NL" sz="1900" dirty="0">
                <a:effectLst/>
                <a:latin typeface="Buenos Aires"/>
                <a:ea typeface="Calibri" panose="020F0502020204030204" pitchFamily="34" charset="0"/>
                <a:cs typeface="Segoe UI" panose="020B0502040204020203" pitchFamily="34" charset="0"/>
              </a:rPr>
              <a:t>"</a:t>
            </a:r>
            <a:endParaRPr lang="nl-NL" sz="1900" dirty="0">
              <a:latin typeface="Buenos Aires"/>
              <a:ea typeface="Calibri" panose="020F0502020204030204" pitchFamily="34" charset="0"/>
              <a:cs typeface="Segoe UI" panose="020B0502040204020203" pitchFamily="34" charset="0"/>
            </a:endParaRPr>
          </a:p>
          <a:p>
            <a:pPr marL="0" indent="0">
              <a:lnSpc>
                <a:spcPct val="100000"/>
              </a:lnSpc>
              <a:buFont typeface="Arial" panose="020B0604020202020204" pitchFamily="34" charset="0"/>
              <a:buNone/>
            </a:pPr>
            <a:endParaRPr lang="nl-NL" sz="1800" dirty="0">
              <a:solidFill>
                <a:srgbClr val="2F548D"/>
              </a:solidFill>
              <a:latin typeface="Buenos Aires"/>
            </a:endParaRPr>
          </a:p>
        </p:txBody>
      </p:sp>
      <p:pic>
        <p:nvPicPr>
          <p:cNvPr id="3" name="Afbeelding 2" descr="Afbeelding met zwart, duisternis&#10;&#10;Automatisch gegenereerde beschrijving">
            <a:extLst>
              <a:ext uri="{FF2B5EF4-FFF2-40B4-BE49-F238E27FC236}">
                <a16:creationId xmlns:a16="http://schemas.microsoft.com/office/drawing/2014/main" id="{853763F6-80FA-5D20-F05F-E8F615A27248}"/>
              </a:ext>
            </a:extLst>
          </p:cNvPr>
          <p:cNvPicPr>
            <a:picLocks noChangeAspect="1"/>
          </p:cNvPicPr>
          <p:nvPr/>
        </p:nvPicPr>
        <p:blipFill>
          <a:blip r:embed="rId3"/>
          <a:stretch>
            <a:fillRect/>
          </a:stretch>
        </p:blipFill>
        <p:spPr>
          <a:xfrm>
            <a:off x="9629456" y="115856"/>
            <a:ext cx="1042309" cy="833258"/>
          </a:xfrm>
          <a:prstGeom prst="rect">
            <a:avLst/>
          </a:prstGeom>
        </p:spPr>
      </p:pic>
    </p:spTree>
    <p:extLst>
      <p:ext uri="{BB962C8B-B14F-4D97-AF65-F5344CB8AC3E}">
        <p14:creationId xmlns:p14="http://schemas.microsoft.com/office/powerpoint/2010/main" val="22230230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AA1712E4-A785-BDBE-BB29-ED8441062E96}"/>
              </a:ext>
            </a:extLst>
          </p:cNvPr>
          <p:cNvSpPr>
            <a:spLocks noGrp="1" noRot="1" noMove="1" noResize="1" noEditPoints="1" noAdjustHandles="1" noChangeArrowheads="1" noChangeShapeType="1"/>
          </p:cNvSpPr>
          <p:nvPr/>
        </p:nvSpPr>
        <p:spPr>
          <a:xfrm>
            <a:off x="746150" y="0"/>
            <a:ext cx="11445850" cy="6858000"/>
          </a:xfrm>
          <a:prstGeom prst="rect">
            <a:avLst/>
          </a:prstGeom>
          <a:solidFill>
            <a:srgbClr val="2F548D">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8" name="Tijdelijke aanduiding voor inhoud 7">
            <a:extLst>
              <a:ext uri="{FF2B5EF4-FFF2-40B4-BE49-F238E27FC236}">
                <a16:creationId xmlns:a16="http://schemas.microsoft.com/office/drawing/2014/main" id="{CC9D8ADD-87EF-0B74-07EC-7499E800C7AE}"/>
              </a:ext>
            </a:extLst>
          </p:cNvPr>
          <p:cNvPicPr>
            <a:picLocks noGrp="1" noChangeAspect="1"/>
          </p:cNvPicPr>
          <p:nvPr>
            <p:ph idx="1"/>
          </p:nvPr>
        </p:nvPicPr>
        <p:blipFill>
          <a:blip r:embed="rId2"/>
          <a:srcRect/>
          <a:stretch/>
        </p:blipFill>
        <p:spPr>
          <a:xfrm>
            <a:off x="10796546" y="78645"/>
            <a:ext cx="1114508" cy="870469"/>
          </a:xfrm>
        </p:spPr>
      </p:pic>
      <p:sp>
        <p:nvSpPr>
          <p:cNvPr id="25" name="Titel 1">
            <a:extLst>
              <a:ext uri="{FF2B5EF4-FFF2-40B4-BE49-F238E27FC236}">
                <a16:creationId xmlns:a16="http://schemas.microsoft.com/office/drawing/2014/main" id="{707839BF-98E4-A218-E45F-B52F071829EF}"/>
              </a:ext>
            </a:extLst>
          </p:cNvPr>
          <p:cNvSpPr txBox="1"/>
          <p:nvPr/>
        </p:nvSpPr>
        <p:spPr>
          <a:xfrm>
            <a:off x="7189366" y="6275294"/>
            <a:ext cx="6566210" cy="47271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2400" b="1" dirty="0" err="1">
                <a:solidFill>
                  <a:schemeClr val="bg1"/>
                </a:solidFill>
                <a:latin typeface="Buenos Aires SemBd" pitchFamily="2" charset="77"/>
              </a:rPr>
              <a:t>zodet</a:t>
            </a:r>
            <a:r>
              <a:rPr lang="nl-NL" sz="2400" b="1" dirty="0">
                <a:solidFill>
                  <a:schemeClr val="bg1"/>
                </a:solidFill>
                <a:latin typeface="Buenos Aires SemBd" pitchFamily="2" charset="77"/>
              </a:rPr>
              <a:t> veer ós </a:t>
            </a:r>
            <a:r>
              <a:rPr lang="nl-NL" sz="2400" b="1" dirty="0" err="1">
                <a:solidFill>
                  <a:schemeClr val="bg1"/>
                </a:solidFill>
                <a:latin typeface="Buenos Aires SemBd" pitchFamily="2" charset="77"/>
              </a:rPr>
              <a:t>versjtaon</a:t>
            </a:r>
            <a:endParaRPr lang="nl-NL" sz="2400" b="1" dirty="0">
              <a:solidFill>
                <a:schemeClr val="bg1"/>
              </a:solidFill>
              <a:latin typeface="Buenos Aires SemBd" pitchFamily="2" charset="77"/>
            </a:endParaRPr>
          </a:p>
        </p:txBody>
      </p:sp>
      <p:sp>
        <p:nvSpPr>
          <p:cNvPr id="27" name="Tijdelijke aanduiding voor inhoud 2">
            <a:extLst>
              <a:ext uri="{FF2B5EF4-FFF2-40B4-BE49-F238E27FC236}">
                <a16:creationId xmlns:a16="http://schemas.microsoft.com/office/drawing/2014/main" id="{5FEA849A-4AF2-0625-3C3C-C88DC69ACE43}"/>
              </a:ext>
            </a:extLst>
          </p:cNvPr>
          <p:cNvSpPr txBox="1">
            <a:spLocks/>
          </p:cNvSpPr>
          <p:nvPr/>
        </p:nvSpPr>
        <p:spPr>
          <a:xfrm>
            <a:off x="1763753" y="2481095"/>
            <a:ext cx="9130988" cy="2881272"/>
          </a:xfrm>
          <a:prstGeom prst="rect">
            <a:avLst/>
          </a:prstGeom>
        </p:spPr>
        <p:txBody>
          <a:bodyPr vert="horz" lIns="91440" tIns="45720" rIns="91440" bIns="45720" numCol="2" spcCol="36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endParaRPr lang="nl-NL" sz="1600" dirty="0">
              <a:solidFill>
                <a:srgbClr val="2F548D"/>
              </a:solidFill>
              <a:latin typeface="Buenos Aires Light" pitchFamily="2" charset="77"/>
            </a:endParaRPr>
          </a:p>
        </p:txBody>
      </p:sp>
      <p:sp>
        <p:nvSpPr>
          <p:cNvPr id="30" name="Titel 1">
            <a:extLst>
              <a:ext uri="{FF2B5EF4-FFF2-40B4-BE49-F238E27FC236}">
                <a16:creationId xmlns:a16="http://schemas.microsoft.com/office/drawing/2014/main" id="{46F4EF5C-9285-3B62-4F48-913D76990A97}"/>
              </a:ext>
            </a:extLst>
          </p:cNvPr>
          <p:cNvSpPr txBox="1">
            <a:spLocks noGrp="1" noRot="1" noMove="1" noResize="1" noEditPoints="1" noAdjustHandles="1" noChangeArrowheads="1" noChangeShapeType="1"/>
          </p:cNvSpPr>
          <p:nvPr/>
        </p:nvSpPr>
        <p:spPr>
          <a:xfrm>
            <a:off x="1763751" y="1283650"/>
            <a:ext cx="656621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4800" b="1" dirty="0">
                <a:solidFill>
                  <a:srgbClr val="E30613"/>
                </a:solidFill>
                <a:latin typeface="Buenos Aires" pitchFamily="2" charset="77"/>
              </a:rPr>
              <a:t>Kosten</a:t>
            </a:r>
          </a:p>
        </p:txBody>
      </p:sp>
      <p:sp>
        <p:nvSpPr>
          <p:cNvPr id="3" name="Tijdelijke aanduiding voor inhoud 2">
            <a:extLst>
              <a:ext uri="{FF2B5EF4-FFF2-40B4-BE49-F238E27FC236}">
                <a16:creationId xmlns:a16="http://schemas.microsoft.com/office/drawing/2014/main" id="{861FFE74-239B-EE0C-4FC0-FB314B8F7CD6}"/>
              </a:ext>
            </a:extLst>
          </p:cNvPr>
          <p:cNvSpPr txBox="1">
            <a:spLocks noGrp="1" noRot="1" noMove="1" noResize="1" noEditPoints="1" noAdjustHandles="1" noChangeArrowheads="1" noChangeShapeType="1"/>
          </p:cNvSpPr>
          <p:nvPr/>
        </p:nvSpPr>
        <p:spPr>
          <a:xfrm>
            <a:off x="1763753" y="2481094"/>
            <a:ext cx="9130988" cy="3093255"/>
          </a:xfrm>
          <a:prstGeom prst="rect">
            <a:avLst/>
          </a:prstGeom>
        </p:spPr>
        <p:txBody>
          <a:bodyPr vert="horz" lIns="91440" tIns="45720" rIns="91440" bIns="45720" numCol="1" spcCol="36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lnSpc>
                <a:spcPct val="100000"/>
              </a:lnSpc>
              <a:spcBef>
                <a:spcPts val="0"/>
              </a:spcBef>
              <a:spcAft>
                <a:spcPts val="0"/>
              </a:spcAft>
              <a:buNone/>
            </a:pPr>
            <a:endParaRPr lang="nl-NL" sz="1800" dirty="0">
              <a:latin typeface="Buenos Aires"/>
              <a:ea typeface="Calibri" panose="020F0502020204030204" pitchFamily="34" charset="0"/>
              <a:cs typeface="Segoe UI" panose="020B0502040204020203" pitchFamily="34" charset="0"/>
            </a:endParaRPr>
          </a:p>
          <a:p>
            <a:pPr marL="0" marR="0" indent="0">
              <a:lnSpc>
                <a:spcPct val="100000"/>
              </a:lnSpc>
              <a:spcBef>
                <a:spcPts val="0"/>
              </a:spcBef>
              <a:spcAft>
                <a:spcPts val="0"/>
              </a:spcAft>
              <a:buNone/>
            </a:pPr>
            <a:r>
              <a:rPr lang="nl-NL" sz="1800" b="1" dirty="0">
                <a:latin typeface="Buenos Aires"/>
                <a:ea typeface="Calibri" panose="020F0502020204030204" pitchFamily="34" charset="0"/>
                <a:cs typeface="Segoe UI" panose="020B0502040204020203" pitchFamily="34" charset="0"/>
              </a:rPr>
              <a:t>Financiële en administratieve investering voor provinciale en gemeentelijke overheden:</a:t>
            </a:r>
          </a:p>
          <a:p>
            <a:pPr marL="0" marR="0" indent="0">
              <a:lnSpc>
                <a:spcPct val="100000"/>
              </a:lnSpc>
              <a:spcBef>
                <a:spcPts val="0"/>
              </a:spcBef>
              <a:spcAft>
                <a:spcPts val="0"/>
              </a:spcAft>
              <a:buNone/>
            </a:pPr>
            <a:endParaRPr lang="nl-NL" sz="1800" dirty="0">
              <a:latin typeface="Buenos Aires"/>
              <a:ea typeface="Calibri" panose="020F0502020204030204" pitchFamily="34" charset="0"/>
              <a:cs typeface="Segoe UI" panose="020B0502040204020203" pitchFamily="34" charset="0"/>
            </a:endParaRPr>
          </a:p>
          <a:p>
            <a:pPr marL="0" marR="0" indent="0">
              <a:lnSpc>
                <a:spcPct val="100000"/>
              </a:lnSpc>
              <a:spcBef>
                <a:spcPts val="0"/>
              </a:spcBef>
              <a:spcAft>
                <a:spcPts val="0"/>
              </a:spcAft>
              <a:buNone/>
            </a:pPr>
            <a:r>
              <a:rPr lang="nl-NL" sz="1800" dirty="0">
                <a:latin typeface="Buenos Aires"/>
                <a:ea typeface="Calibri" panose="020F0502020204030204" pitchFamily="34" charset="0"/>
                <a:cs typeface="Segoe UI" panose="020B0502040204020203" pitchFamily="34" charset="0"/>
              </a:rPr>
              <a:t>1. Afhankelijk van de geselecteerde keuzemogelijkheden;</a:t>
            </a:r>
          </a:p>
          <a:p>
            <a:pPr marL="0" marR="0" indent="0">
              <a:lnSpc>
                <a:spcPct val="100000"/>
              </a:lnSpc>
              <a:spcBef>
                <a:spcPts val="0"/>
              </a:spcBef>
              <a:spcAft>
                <a:spcPts val="0"/>
              </a:spcAft>
              <a:buNone/>
            </a:pPr>
            <a:r>
              <a:rPr lang="nl-NL" sz="1800" dirty="0">
                <a:latin typeface="Buenos Aires"/>
                <a:ea typeface="Calibri" panose="020F0502020204030204" pitchFamily="34" charset="0"/>
                <a:cs typeface="Segoe UI" panose="020B0502040204020203" pitchFamily="34" charset="0"/>
              </a:rPr>
              <a:t>2. Artikel 8 Handvest Onderwijs: investering voor het Rijk, behalve voorschoolse opvang.</a:t>
            </a:r>
          </a:p>
          <a:p>
            <a:pPr marL="0" indent="0">
              <a:lnSpc>
                <a:spcPct val="100000"/>
              </a:lnSpc>
              <a:buFont typeface="Arial" panose="020B0604020202020204" pitchFamily="34" charset="0"/>
              <a:buNone/>
            </a:pPr>
            <a:endParaRPr lang="nl-NL" sz="1800" dirty="0">
              <a:solidFill>
                <a:srgbClr val="2F548D"/>
              </a:solidFill>
              <a:latin typeface="Buenos Aires"/>
            </a:endParaRPr>
          </a:p>
        </p:txBody>
      </p:sp>
      <p:pic>
        <p:nvPicPr>
          <p:cNvPr id="5" name="Afbeelding 4" descr="Afbeelding met zwart, duisternis&#10;&#10;Automatisch gegenereerde beschrijving">
            <a:extLst>
              <a:ext uri="{FF2B5EF4-FFF2-40B4-BE49-F238E27FC236}">
                <a16:creationId xmlns:a16="http://schemas.microsoft.com/office/drawing/2014/main" id="{2810A59F-806A-19C4-AF09-1FB54ED40FFF}"/>
              </a:ext>
            </a:extLst>
          </p:cNvPr>
          <p:cNvPicPr>
            <a:picLocks noChangeAspect="1"/>
          </p:cNvPicPr>
          <p:nvPr/>
        </p:nvPicPr>
        <p:blipFill>
          <a:blip r:embed="rId3"/>
          <a:stretch>
            <a:fillRect/>
          </a:stretch>
        </p:blipFill>
        <p:spPr>
          <a:xfrm>
            <a:off x="9629456" y="115856"/>
            <a:ext cx="1042309" cy="833258"/>
          </a:xfrm>
          <a:prstGeom prst="rect">
            <a:avLst/>
          </a:prstGeom>
        </p:spPr>
      </p:pic>
    </p:spTree>
    <p:extLst>
      <p:ext uri="{BB962C8B-B14F-4D97-AF65-F5344CB8AC3E}">
        <p14:creationId xmlns:p14="http://schemas.microsoft.com/office/powerpoint/2010/main" val="1685113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AA1712E4-A785-BDBE-BB29-ED8441062E96}"/>
              </a:ext>
            </a:extLst>
          </p:cNvPr>
          <p:cNvSpPr>
            <a:spLocks noGrp="1" noRot="1" noMove="1" noResize="1" noEditPoints="1" noAdjustHandles="1" noChangeArrowheads="1" noChangeShapeType="1"/>
          </p:cNvSpPr>
          <p:nvPr/>
        </p:nvSpPr>
        <p:spPr>
          <a:xfrm>
            <a:off x="746150" y="0"/>
            <a:ext cx="11445850" cy="6858000"/>
          </a:xfrm>
          <a:prstGeom prst="rect">
            <a:avLst/>
          </a:prstGeom>
          <a:solidFill>
            <a:srgbClr val="E30613">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itel 1">
            <a:extLst>
              <a:ext uri="{FF2B5EF4-FFF2-40B4-BE49-F238E27FC236}">
                <a16:creationId xmlns:a16="http://schemas.microsoft.com/office/drawing/2014/main" id="{AA50C1FF-C321-422F-BAD7-C3EAB384C2A4}"/>
              </a:ext>
            </a:extLst>
          </p:cNvPr>
          <p:cNvSpPr txBox="1"/>
          <p:nvPr/>
        </p:nvSpPr>
        <p:spPr>
          <a:xfrm>
            <a:off x="7189366" y="6275294"/>
            <a:ext cx="6566210" cy="47271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2400" b="1" dirty="0" err="1">
                <a:solidFill>
                  <a:schemeClr val="bg1"/>
                </a:solidFill>
                <a:latin typeface="Buenos Aires SemBd" pitchFamily="2" charset="77"/>
              </a:rPr>
              <a:t>zodet</a:t>
            </a:r>
            <a:r>
              <a:rPr lang="nl-NL" sz="2400" b="1" dirty="0">
                <a:solidFill>
                  <a:schemeClr val="bg1"/>
                </a:solidFill>
                <a:latin typeface="Buenos Aires SemBd" pitchFamily="2" charset="77"/>
              </a:rPr>
              <a:t> veer ós </a:t>
            </a:r>
            <a:r>
              <a:rPr lang="nl-NL" sz="2400" b="1" dirty="0" err="1">
                <a:solidFill>
                  <a:schemeClr val="bg1"/>
                </a:solidFill>
                <a:latin typeface="Buenos Aires SemBd" pitchFamily="2" charset="77"/>
              </a:rPr>
              <a:t>versjtaon</a:t>
            </a:r>
            <a:endParaRPr lang="nl-NL" sz="2400" b="1" dirty="0">
              <a:solidFill>
                <a:schemeClr val="bg1"/>
              </a:solidFill>
              <a:latin typeface="Buenos Aires SemBd" pitchFamily="2" charset="77"/>
            </a:endParaRPr>
          </a:p>
        </p:txBody>
      </p:sp>
      <p:pic>
        <p:nvPicPr>
          <p:cNvPr id="8" name="Tijdelijke aanduiding voor inhoud 7">
            <a:extLst>
              <a:ext uri="{FF2B5EF4-FFF2-40B4-BE49-F238E27FC236}">
                <a16:creationId xmlns:a16="http://schemas.microsoft.com/office/drawing/2014/main" id="{CC9D8ADD-87EF-0B74-07EC-7499E800C7AE}"/>
              </a:ext>
            </a:extLst>
          </p:cNvPr>
          <p:cNvPicPr>
            <a:picLocks noGrp="1" noChangeAspect="1"/>
          </p:cNvPicPr>
          <p:nvPr>
            <p:ph idx="1"/>
          </p:nvPr>
        </p:nvPicPr>
        <p:blipFill>
          <a:blip r:embed="rId2"/>
          <a:srcRect/>
          <a:stretch/>
        </p:blipFill>
        <p:spPr>
          <a:xfrm>
            <a:off x="10796546" y="78645"/>
            <a:ext cx="1114508" cy="870469"/>
          </a:xfrm>
        </p:spPr>
      </p:pic>
      <p:sp>
        <p:nvSpPr>
          <p:cNvPr id="23" name="Titel 1">
            <a:extLst>
              <a:ext uri="{FF2B5EF4-FFF2-40B4-BE49-F238E27FC236}">
                <a16:creationId xmlns:a16="http://schemas.microsoft.com/office/drawing/2014/main" id="{E54411F0-6579-3BBB-CBE5-BD088CD10CE6}"/>
              </a:ext>
            </a:extLst>
          </p:cNvPr>
          <p:cNvSpPr>
            <a:spLocks noGrp="1" noRot="1" noMove="1" noResize="1" noEditPoints="1" noAdjustHandles="1" noChangeArrowheads="1" noChangeShapeType="1"/>
          </p:cNvSpPr>
          <p:nvPr>
            <p:ph type="title"/>
          </p:nvPr>
        </p:nvSpPr>
        <p:spPr>
          <a:xfrm>
            <a:off x="1763751" y="1283650"/>
            <a:ext cx="6566210" cy="1325563"/>
          </a:xfrm>
        </p:spPr>
        <p:txBody>
          <a:bodyPr>
            <a:normAutofit/>
          </a:bodyPr>
          <a:lstStyle/>
          <a:p>
            <a:r>
              <a:rPr lang="nl-NL" sz="4800" b="1" dirty="0">
                <a:solidFill>
                  <a:srgbClr val="E30613"/>
                </a:solidFill>
                <a:latin typeface="Buenos Aires" pitchFamily="2" charset="77"/>
              </a:rPr>
              <a:t>Erkenningstraject Deel III</a:t>
            </a:r>
          </a:p>
        </p:txBody>
      </p:sp>
      <p:sp>
        <p:nvSpPr>
          <p:cNvPr id="24" name="Tijdelijke aanduiding voor inhoud 2">
            <a:extLst>
              <a:ext uri="{FF2B5EF4-FFF2-40B4-BE49-F238E27FC236}">
                <a16:creationId xmlns:a16="http://schemas.microsoft.com/office/drawing/2014/main" id="{F7FA4251-4378-DF82-9881-71670FD42C3C}"/>
              </a:ext>
            </a:extLst>
          </p:cNvPr>
          <p:cNvSpPr txBox="1">
            <a:spLocks noGrp="1" noRot="1" noMove="1" noResize="1" noEditPoints="1" noAdjustHandles="1" noChangeArrowheads="1" noChangeShapeType="1"/>
          </p:cNvSpPr>
          <p:nvPr/>
        </p:nvSpPr>
        <p:spPr>
          <a:xfrm>
            <a:off x="1763753" y="2481095"/>
            <a:ext cx="9130988" cy="3397191"/>
          </a:xfrm>
          <a:prstGeom prst="rect">
            <a:avLst/>
          </a:prstGeom>
        </p:spPr>
        <p:txBody>
          <a:bodyPr vert="horz" lIns="91440" tIns="45720" rIns="91440" bIns="45720" numCol="1" spcCol="36000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lnSpc>
                <a:spcPct val="100000"/>
              </a:lnSpc>
              <a:spcBef>
                <a:spcPts val="0"/>
              </a:spcBef>
              <a:spcAft>
                <a:spcPts val="0"/>
              </a:spcAft>
              <a:buNone/>
            </a:pPr>
            <a:endParaRPr lang="nl-NL" sz="1600" dirty="0">
              <a:latin typeface="Buenos Aires"/>
              <a:ea typeface="Calibri" panose="020F0502020204030204" pitchFamily="34" charset="0"/>
              <a:cs typeface="Segoe UI" panose="020B0502040204020203" pitchFamily="34" charset="0"/>
            </a:endParaRPr>
          </a:p>
          <a:p>
            <a:pPr marL="0" marR="0" indent="0">
              <a:lnSpc>
                <a:spcPct val="100000"/>
              </a:lnSpc>
              <a:spcBef>
                <a:spcPts val="0"/>
              </a:spcBef>
              <a:spcAft>
                <a:spcPts val="0"/>
              </a:spcAft>
              <a:buNone/>
            </a:pPr>
            <a:r>
              <a:rPr lang="nl-NL" sz="1900" b="1" dirty="0">
                <a:latin typeface="Buenos Aires"/>
                <a:ea typeface="Calibri" panose="020F0502020204030204" pitchFamily="34" charset="0"/>
                <a:cs typeface="Segoe UI" panose="020B0502040204020203" pitchFamily="34" charset="0"/>
              </a:rPr>
              <a:t>Raad van Europa en Deel III erkenningstraject:</a:t>
            </a:r>
          </a:p>
          <a:p>
            <a:pPr marL="0" marR="0" indent="0">
              <a:lnSpc>
                <a:spcPct val="100000"/>
              </a:lnSpc>
              <a:spcBef>
                <a:spcPts val="0"/>
              </a:spcBef>
              <a:spcAft>
                <a:spcPts val="0"/>
              </a:spcAft>
              <a:buNone/>
            </a:pPr>
            <a:endParaRPr lang="nl-NL" sz="1900" dirty="0">
              <a:latin typeface="Buenos Aires"/>
              <a:ea typeface="Calibri" panose="020F0502020204030204" pitchFamily="34" charset="0"/>
              <a:cs typeface="Segoe UI" panose="020B0502040204020203" pitchFamily="34" charset="0"/>
            </a:endParaRPr>
          </a:p>
          <a:p>
            <a:pPr marL="0" marR="0" indent="0">
              <a:lnSpc>
                <a:spcPct val="100000"/>
              </a:lnSpc>
              <a:spcBef>
                <a:spcPts val="0"/>
              </a:spcBef>
              <a:spcAft>
                <a:spcPts val="0"/>
              </a:spcAft>
              <a:buNone/>
            </a:pPr>
            <a:r>
              <a:rPr lang="nl-NL" sz="1900" dirty="0">
                <a:latin typeface="Buenos Aires"/>
                <a:ea typeface="Calibri" panose="020F0502020204030204" pitchFamily="34" charset="0"/>
                <a:cs typeface="Segoe UI" panose="020B0502040204020203" pitchFamily="34" charset="0"/>
              </a:rPr>
              <a:t>1. Rol Raad van Europa; </a:t>
            </a:r>
          </a:p>
          <a:p>
            <a:pPr marL="0" marR="0" indent="0">
              <a:lnSpc>
                <a:spcPct val="100000"/>
              </a:lnSpc>
              <a:spcBef>
                <a:spcPts val="0"/>
              </a:spcBef>
              <a:spcAft>
                <a:spcPts val="0"/>
              </a:spcAft>
              <a:buNone/>
            </a:pPr>
            <a:r>
              <a:rPr lang="nl-NL" sz="1900" dirty="0">
                <a:latin typeface="Buenos Aires"/>
                <a:ea typeface="Calibri" panose="020F0502020204030204" pitchFamily="34" charset="0"/>
                <a:cs typeface="Segoe UI" panose="020B0502040204020203" pitchFamily="34" charset="0"/>
              </a:rPr>
              <a:t>2. Vereisten Raad van Europa </a:t>
            </a:r>
          </a:p>
          <a:p>
            <a:pPr marL="0" marR="0" indent="0">
              <a:lnSpc>
                <a:spcPct val="100000"/>
              </a:lnSpc>
              <a:spcBef>
                <a:spcPts val="0"/>
              </a:spcBef>
              <a:spcAft>
                <a:spcPts val="0"/>
              </a:spcAft>
              <a:buNone/>
            </a:pPr>
            <a:r>
              <a:rPr lang="nl-NL" sz="1900" dirty="0">
                <a:latin typeface="Buenos Aires"/>
                <a:ea typeface="Calibri" panose="020F0502020204030204" pitchFamily="34" charset="0"/>
                <a:cs typeface="Segoe UI" panose="020B0502040204020203" pitchFamily="34" charset="0"/>
              </a:rPr>
              <a:t>(NB geen geschreven standaardtaal). </a:t>
            </a:r>
          </a:p>
          <a:p>
            <a:pPr marL="0" marR="0" indent="0">
              <a:lnSpc>
                <a:spcPct val="100000"/>
              </a:lnSpc>
              <a:spcBef>
                <a:spcPts val="0"/>
              </a:spcBef>
              <a:spcAft>
                <a:spcPts val="0"/>
              </a:spcAft>
              <a:buNone/>
            </a:pPr>
            <a:endParaRPr lang="nl-NL" sz="1900" dirty="0">
              <a:latin typeface="Buenos Aires"/>
              <a:ea typeface="Calibri" panose="020F0502020204030204" pitchFamily="34" charset="0"/>
              <a:cs typeface="Segoe UI" panose="020B0502040204020203" pitchFamily="34" charset="0"/>
            </a:endParaRPr>
          </a:p>
          <a:p>
            <a:pPr marL="0" marR="0" indent="0">
              <a:lnSpc>
                <a:spcPct val="100000"/>
              </a:lnSpc>
              <a:spcBef>
                <a:spcPts val="0"/>
              </a:spcBef>
              <a:spcAft>
                <a:spcPts val="0"/>
              </a:spcAft>
              <a:buNone/>
            </a:pPr>
            <a:r>
              <a:rPr lang="nl-NL" sz="1900" b="1" dirty="0">
                <a:latin typeface="Buenos Aires"/>
                <a:ea typeface="Calibri" panose="020F0502020204030204" pitchFamily="34" charset="0"/>
                <a:cs typeface="Segoe UI" panose="020B0502040204020203" pitchFamily="34" charset="0"/>
              </a:rPr>
              <a:t>Aandachtspunten erkenningstraject Deel III:</a:t>
            </a:r>
          </a:p>
          <a:p>
            <a:pPr marL="0" marR="0" indent="0">
              <a:lnSpc>
                <a:spcPct val="100000"/>
              </a:lnSpc>
              <a:spcBef>
                <a:spcPts val="0"/>
              </a:spcBef>
              <a:spcAft>
                <a:spcPts val="0"/>
              </a:spcAft>
              <a:buNone/>
            </a:pPr>
            <a:endParaRPr lang="nl-NL" sz="1900" dirty="0">
              <a:latin typeface="Buenos Aires"/>
              <a:ea typeface="Calibri" panose="020F0502020204030204" pitchFamily="34" charset="0"/>
              <a:cs typeface="Segoe UI" panose="020B0502040204020203" pitchFamily="34" charset="0"/>
            </a:endParaRPr>
          </a:p>
          <a:p>
            <a:pPr marL="0" marR="0" indent="0">
              <a:lnSpc>
                <a:spcPct val="100000"/>
              </a:lnSpc>
              <a:spcBef>
                <a:spcPts val="0"/>
              </a:spcBef>
              <a:spcAft>
                <a:spcPts val="0"/>
              </a:spcAft>
              <a:buNone/>
            </a:pPr>
            <a:r>
              <a:rPr lang="nl-NL" sz="1900" dirty="0">
                <a:latin typeface="Buenos Aires"/>
                <a:ea typeface="Calibri" panose="020F0502020204030204" pitchFamily="34" charset="0"/>
                <a:cs typeface="Segoe UI" panose="020B0502040204020203" pitchFamily="34" charset="0"/>
              </a:rPr>
              <a:t>1. Goede selectie keuzemogelijkheden;</a:t>
            </a:r>
          </a:p>
          <a:p>
            <a:pPr marL="0" marR="0" indent="0">
              <a:lnSpc>
                <a:spcPct val="100000"/>
              </a:lnSpc>
              <a:spcBef>
                <a:spcPts val="0"/>
              </a:spcBef>
              <a:spcAft>
                <a:spcPts val="0"/>
              </a:spcAft>
              <a:buNone/>
            </a:pPr>
            <a:r>
              <a:rPr lang="nl-NL" sz="1900" dirty="0">
                <a:latin typeface="Buenos Aires"/>
                <a:ea typeface="Calibri" panose="020F0502020204030204" pitchFamily="34" charset="0"/>
                <a:cs typeface="Segoe UI" panose="020B0502040204020203" pitchFamily="34" charset="0"/>
              </a:rPr>
              <a:t>2. Wie maakt de selectie uit de keuzemogelijkheden?;</a:t>
            </a:r>
          </a:p>
          <a:p>
            <a:pPr marL="0" marR="0" indent="0">
              <a:lnSpc>
                <a:spcPct val="100000"/>
              </a:lnSpc>
              <a:spcBef>
                <a:spcPts val="0"/>
              </a:spcBef>
              <a:spcAft>
                <a:spcPts val="0"/>
              </a:spcAft>
              <a:buNone/>
            </a:pPr>
            <a:r>
              <a:rPr lang="nl-NL" sz="1900" dirty="0">
                <a:latin typeface="Buenos Aires"/>
                <a:ea typeface="Calibri" panose="020F0502020204030204" pitchFamily="34" charset="0"/>
                <a:cs typeface="Segoe UI" panose="020B0502040204020203" pitchFamily="34" charset="0"/>
              </a:rPr>
              <a:t>3. Overleg met de taalgemeenschap;</a:t>
            </a:r>
          </a:p>
          <a:p>
            <a:pPr marL="0" marR="0" indent="0">
              <a:lnSpc>
                <a:spcPct val="100000"/>
              </a:lnSpc>
              <a:spcBef>
                <a:spcPts val="0"/>
              </a:spcBef>
              <a:spcAft>
                <a:spcPts val="0"/>
              </a:spcAft>
              <a:buNone/>
            </a:pPr>
            <a:r>
              <a:rPr lang="nl-NL" sz="1900" dirty="0">
                <a:latin typeface="Buenos Aires"/>
                <a:ea typeface="Calibri" panose="020F0502020204030204" pitchFamily="34" charset="0"/>
                <a:cs typeface="Segoe UI" panose="020B0502040204020203" pitchFamily="34" charset="0"/>
              </a:rPr>
              <a:t>4. Overleg met het Ministerie (BZK).</a:t>
            </a:r>
          </a:p>
          <a:p>
            <a:pPr marL="0" indent="0">
              <a:lnSpc>
                <a:spcPct val="100000"/>
              </a:lnSpc>
              <a:buFont typeface="Arial" panose="020B0604020202020204" pitchFamily="34" charset="0"/>
              <a:buNone/>
            </a:pPr>
            <a:endParaRPr lang="nl-NL" sz="1600" dirty="0">
              <a:solidFill>
                <a:srgbClr val="2F548D"/>
              </a:solidFill>
              <a:latin typeface="Buenos Aires Light" pitchFamily="2" charset="77"/>
            </a:endParaRPr>
          </a:p>
        </p:txBody>
      </p:sp>
      <p:pic>
        <p:nvPicPr>
          <p:cNvPr id="3" name="Afbeelding 2" descr="Afbeelding met zwart, duisternis&#10;&#10;Automatisch gegenereerde beschrijving">
            <a:extLst>
              <a:ext uri="{FF2B5EF4-FFF2-40B4-BE49-F238E27FC236}">
                <a16:creationId xmlns:a16="http://schemas.microsoft.com/office/drawing/2014/main" id="{5CFA5704-4F8D-03E8-419D-58F2BC43A47F}"/>
              </a:ext>
            </a:extLst>
          </p:cNvPr>
          <p:cNvPicPr>
            <a:picLocks noChangeAspect="1"/>
          </p:cNvPicPr>
          <p:nvPr/>
        </p:nvPicPr>
        <p:blipFill>
          <a:blip r:embed="rId3"/>
          <a:stretch>
            <a:fillRect/>
          </a:stretch>
        </p:blipFill>
        <p:spPr>
          <a:xfrm>
            <a:off x="9629456" y="115856"/>
            <a:ext cx="1042309" cy="833258"/>
          </a:xfrm>
          <a:prstGeom prst="rect">
            <a:avLst/>
          </a:prstGeom>
        </p:spPr>
      </p:pic>
    </p:spTree>
    <p:extLst>
      <p:ext uri="{BB962C8B-B14F-4D97-AF65-F5344CB8AC3E}">
        <p14:creationId xmlns:p14="http://schemas.microsoft.com/office/powerpoint/2010/main" val="2753100130"/>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e_template_sjabloon" id="{1CEF96F3-9BF7-1D46-ACEA-B6A7CA6FA708}" vid="{898CB258-7B29-C549-9A09-F84A8B6CEE5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56e92869-53d6-4146-be54-1bb57771ec87" xsi:nil="true"/>
    <lcf76f155ced4ddcb4097134ff3c332f xmlns="c9dd6cc3-ed2a-407b-ada5-b397425ab850">
      <Terms xmlns="http://schemas.microsoft.com/office/infopath/2007/PartnerControls"/>
    </lcf76f155ced4ddcb4097134ff3c332f>
    <_dlc_DocId xmlns="56e92869-53d6-4146-be54-1bb57771ec87">KFFHH6435247-2039735030-93719</_dlc_DocId>
    <_dlc_DocIdUrl xmlns="56e92869-53d6-4146-be54-1bb57771ec87">
      <Url>https://hklimburg.sharepoint.com/sites/Limburgsetaal/_layouts/15/DocIdRedir.aspx?ID=KFFHH6435247-2039735030-93719</Url>
      <Description>KFFHH6435247-2039735030-93719</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5CB6DB32CA549468586BD1578AB68F2" ma:contentTypeVersion="15" ma:contentTypeDescription="Een nieuw document maken." ma:contentTypeScope="" ma:versionID="aca33eb7e7fe15b9125321bee6420a05">
  <xsd:schema xmlns:xsd="http://www.w3.org/2001/XMLSchema" xmlns:xs="http://www.w3.org/2001/XMLSchema" xmlns:p="http://schemas.microsoft.com/office/2006/metadata/properties" xmlns:ns2="56e92869-53d6-4146-be54-1bb57771ec87" xmlns:ns3="c9dd6cc3-ed2a-407b-ada5-b397425ab850" targetNamespace="http://schemas.microsoft.com/office/2006/metadata/properties" ma:root="true" ma:fieldsID="018694ed35259d051302b0717f0587dc" ns2:_="" ns3:_="">
    <xsd:import namespace="56e92869-53d6-4146-be54-1bb57771ec87"/>
    <xsd:import namespace="c9dd6cc3-ed2a-407b-ada5-b397425ab850"/>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SearchProperties" minOccurs="0"/>
                <xsd:element ref="ns3:MediaServiceObjectDetectorVersions" minOccurs="0"/>
                <xsd:element ref="ns3:MediaServiceGenerationTime" minOccurs="0"/>
                <xsd:element ref="ns3:MediaServiceEventHashCode" minOccurs="0"/>
                <xsd:element ref="ns3:MediaLengthInSeconds" minOccurs="0"/>
                <xsd:element ref="ns3:MediaServiceDateTaken" minOccurs="0"/>
                <xsd:element ref="ns3:MediaServiceLocation" minOccurs="0"/>
                <xsd:element ref="ns3:lcf76f155ced4ddcb4097134ff3c332f" minOccurs="0"/>
                <xsd:element ref="ns2:TaxCatchAll" minOccurs="0"/>
                <xsd:element ref="ns3:MediaServiceOCR"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e92869-53d6-4146-be54-1bb57771ec87" elementFormDefault="qualified">
    <xsd:import namespace="http://schemas.microsoft.com/office/2006/documentManagement/types"/>
    <xsd:import namespace="http://schemas.microsoft.com/office/infopath/2007/PartnerControls"/>
    <xsd:element name="_dlc_DocId" ma:index="8" nillable="true" ma:displayName="Waarde van de document-id" ma:description="De waarde van de document-id die aan dit item is toegewezen." ma:indexed="true" ma:internalName="_dlc_DocId" ma:readOnly="true">
      <xsd:simpleType>
        <xsd:restriction base="dms:Text"/>
      </xsd:simpleType>
    </xsd:element>
    <xsd:element name="_dlc_DocIdUrl" ma:index="9" nillable="true" ma:displayName="Document-id" ma:description="Permanente koppeling naar dit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22" nillable="true" ma:displayName="Taxonomy Catch All Column" ma:hidden="true" ma:list="{642f6818-db76-434c-ac04-796e1e34fb3a}" ma:internalName="TaxCatchAll" ma:showField="CatchAllData" ma:web="56e92869-53d6-4146-be54-1bb57771ec87">
      <xsd:complexType>
        <xsd:complexContent>
          <xsd:extension base="dms:MultiChoiceLookup">
            <xsd:sequence>
              <xsd:element name="Value" type="dms:Lookup" maxOccurs="unbounded" minOccurs="0" nillable="true"/>
            </xsd:sequence>
          </xsd:extension>
        </xsd:complexContent>
      </xsd:complexType>
    </xsd:element>
    <xsd:element name="SharedWithUsers" ma:index="24"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5" nillable="true" ma:displayName="Gedeeld met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9dd6cc3-ed2a-407b-ada5-b397425ab850"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Afbeeldingtags" ma:readOnly="false" ma:fieldId="{5cf76f15-5ced-4ddc-b409-7134ff3c332f}" ma:taxonomyMulti="true" ma:sspId="8f277f0a-10fe-4247-9442-700fc5366a4e" ma:termSetId="09814cd3-568e-fe90-9814-8d621ff8fb84" ma:anchorId="fba54fb3-c3e1-fe81-a776-ca4b69148c4d" ma:open="true" ma:isKeyword="false">
      <xsd:complexType>
        <xsd:sequence>
          <xsd:element ref="pc:Terms" minOccurs="0" maxOccurs="1"/>
        </xsd:sequence>
      </xsd:complexType>
    </xsd:element>
    <xsd:element name="MediaServiceOCR" ma:index="23"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A2BA566-917D-4F15-9764-5148B6298894}">
  <ds:schemaRefs>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http://purl.org/dc/terms/"/>
    <ds:schemaRef ds:uri="c9dd6cc3-ed2a-407b-ada5-b397425ab850"/>
    <ds:schemaRef ds:uri="56e92869-53d6-4146-be54-1bb57771ec87"/>
    <ds:schemaRef ds:uri="http://www.w3.org/XML/1998/namespace"/>
    <ds:schemaRef ds:uri="http://purl.org/dc/dcmitype/"/>
    <ds:schemaRef ds:uri="898d6151-e50e-4a1d-9d30-fa0dcc336dd7"/>
    <ds:schemaRef ds:uri="6d2a1760-b515-4339-8523-c8c83c6c2307"/>
  </ds:schemaRefs>
</ds:datastoreItem>
</file>

<file path=customXml/itemProps2.xml><?xml version="1.0" encoding="utf-8"?>
<ds:datastoreItem xmlns:ds="http://schemas.openxmlformats.org/officeDocument/2006/customXml" ds:itemID="{D00BE065-3903-4563-A201-A10297ADAED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e92869-53d6-4146-be54-1bb57771ec87"/>
    <ds:schemaRef ds:uri="c9dd6cc3-ed2a-407b-ada5-b397425ab85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14DD870-31B3-4C55-AFD5-AFBBDF3E3EEF}">
  <ds:schemaRefs>
    <ds:schemaRef ds:uri="http://schemas.microsoft.com/sharepoint/events"/>
  </ds:schemaRefs>
</ds:datastoreItem>
</file>

<file path=customXml/itemProps4.xml><?xml version="1.0" encoding="utf-8"?>
<ds:datastoreItem xmlns:ds="http://schemas.openxmlformats.org/officeDocument/2006/customXml" ds:itemID="{DF54CE51-5419-49F8-8754-CCE74E9AB08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Kantoorthema</Template>
  <TotalTime>220</TotalTime>
  <Words>2341</Words>
  <Application>Microsoft Office PowerPoint</Application>
  <PresentationFormat>Breedbeeld</PresentationFormat>
  <Paragraphs>285</Paragraphs>
  <Slides>31</Slides>
  <Notes>0</Notes>
  <HiddenSlides>0</HiddenSlides>
  <MMClips>0</MMClips>
  <ScaleCrop>false</ScaleCrop>
  <HeadingPairs>
    <vt:vector size="6" baseType="variant">
      <vt:variant>
        <vt:lpstr>Gebruikte lettertypen</vt:lpstr>
      </vt:variant>
      <vt:variant>
        <vt:i4>9</vt:i4>
      </vt:variant>
      <vt:variant>
        <vt:lpstr>Thema</vt:lpstr>
      </vt:variant>
      <vt:variant>
        <vt:i4>1</vt:i4>
      </vt:variant>
      <vt:variant>
        <vt:lpstr>Diatitels</vt:lpstr>
      </vt:variant>
      <vt:variant>
        <vt:i4>31</vt:i4>
      </vt:variant>
    </vt:vector>
  </HeadingPairs>
  <TitlesOfParts>
    <vt:vector size="41" baseType="lpstr">
      <vt:lpstr>Aptos</vt:lpstr>
      <vt:lpstr>Aptos Display</vt:lpstr>
      <vt:lpstr>Arial</vt:lpstr>
      <vt:lpstr>Bradley Hand</vt:lpstr>
      <vt:lpstr>Buenos Aires</vt:lpstr>
      <vt:lpstr>Buenos Aires Black</vt:lpstr>
      <vt:lpstr>Buenos Aires Light</vt:lpstr>
      <vt:lpstr>Buenos Aires SemBd</vt:lpstr>
      <vt:lpstr>Segoe UI</vt:lpstr>
      <vt:lpstr>Kantoorthema</vt:lpstr>
      <vt:lpstr>PowerPoint-presentatie</vt:lpstr>
      <vt:lpstr>PowerPoint-presentatie</vt:lpstr>
      <vt:lpstr>PowerPoint-presentatie</vt:lpstr>
      <vt:lpstr>PowerPoint-presentatie</vt:lpstr>
      <vt:lpstr>PowerPoint-presentatie</vt:lpstr>
      <vt:lpstr>Meerwaarde erkenning</vt:lpstr>
      <vt:lpstr>Beleidsmatige, praktische en financiële mogelijkheden</vt:lpstr>
      <vt:lpstr>PowerPoint-presentatie</vt:lpstr>
      <vt:lpstr>Erkenningstraject Deel III</vt:lpstr>
      <vt:lpstr>PowerPoint-presentatie</vt:lpstr>
      <vt:lpstr>Waar staan we?</vt:lpstr>
      <vt:lpstr>PowerPoint-presentatie</vt:lpstr>
      <vt:lpstr>Het comité van Experts van het Handvest</vt:lpstr>
      <vt:lpstr>Bestuursafspraken voor het Papiaments op Bonaire</vt:lpstr>
      <vt:lpstr>PowerPoint-presentatie</vt:lpstr>
      <vt:lpstr>Meerwaarde van deel III</vt:lpstr>
      <vt:lpstr>PowerPoint-presentatie</vt:lpstr>
      <vt:lpstr>Limburgs en het Handvest Deel II</vt:lpstr>
      <vt:lpstr>PowerPoint-presentatie</vt:lpstr>
      <vt:lpstr>Limburgs en de Wet kinderopvang</vt:lpstr>
      <vt:lpstr>Limburgs in de kinderopvang</vt:lpstr>
      <vt:lpstr>PowerPoint-presentatie</vt:lpstr>
      <vt:lpstr>Frysk in de kinderopvang</vt:lpstr>
      <vt:lpstr>Frysk in het Handvest Deel II en III</vt:lpstr>
      <vt:lpstr>PowerPoint-presentatie</vt:lpstr>
      <vt:lpstr>PowerPoint-presentatie</vt:lpstr>
      <vt:lpstr>Afsluitende adviezen</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Lieke Isbouts</dc:creator>
  <cp:lastModifiedBy>Stefanie Steinhauer-Ramachers (Huis voor de Kunsten Limburg)</cp:lastModifiedBy>
  <cp:revision>21</cp:revision>
  <dcterms:created xsi:type="dcterms:W3CDTF">2024-01-16T09:09:38Z</dcterms:created>
  <dcterms:modified xsi:type="dcterms:W3CDTF">2024-10-23T12:02:51Z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1502800</vt:r8>
  </property>
  <property fmtid="{D5CDD505-2E9C-101B-9397-08002B2CF9AE}" pid="3" name="MediaServiceImageTags">
    <vt:lpwstr/>
  </property>
  <property fmtid="{D5CDD505-2E9C-101B-9397-08002B2CF9AE}" pid="4" name="_dlc_DocIdItemGuid">
    <vt:lpwstr>13981e7b-dc29-4a24-beaf-a4142863e125</vt:lpwstr>
  </property>
  <property fmtid="{D5CDD505-2E9C-101B-9397-08002B2CF9AE}" pid="5" name="ContentTypeId">
    <vt:lpwstr>0x01010025CB6DB32CA549468586BD1578AB68F2</vt:lpwstr>
  </property>
</Properties>
</file>